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FF"/>
    <a:srgbClr val="4C1959"/>
    <a:srgbClr val="313650"/>
    <a:srgbClr val="303650"/>
    <a:srgbClr val="7F6CA1"/>
    <a:srgbClr val="B093C6"/>
    <a:srgbClr val="6DC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291" autoAdjust="0"/>
  </p:normalViewPr>
  <p:slideViewPr>
    <p:cSldViewPr snapToGrid="0" showGuides="1">
      <p:cViewPr varScale="1">
        <p:scale>
          <a:sx n="102" d="100"/>
          <a:sy n="102" d="100"/>
        </p:scale>
        <p:origin x="138" y="348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33BF6-3605-4683-8D40-8DC9296523B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1484D-36E4-4F10-874E-6E5CC687BE4C}">
      <dgm:prSet phldrT="[Text]" custT="1"/>
      <dgm:spPr>
        <a:xfrm>
          <a:off x="2516601" y="0"/>
          <a:ext cx="807090" cy="53806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sz="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WRAP Board of Directors</a:t>
          </a:r>
        </a:p>
      </dgm:t>
    </dgm:pt>
    <dgm:pt modelId="{0F47733E-9F68-49C1-A2B4-96A98B90B6B5}" type="parTrans" cxnId="{3017EE5C-9C41-4D99-A787-78E9A90BBA53}">
      <dgm:prSet/>
      <dgm:spPr/>
      <dgm:t>
        <a:bodyPr/>
        <a:lstStyle/>
        <a:p>
          <a:pPr algn="ctr"/>
          <a:endParaRPr lang="en-US" sz="800"/>
        </a:p>
      </dgm:t>
    </dgm:pt>
    <dgm:pt modelId="{30D7E22F-BAE0-4426-9E39-89B67EB2CF3F}" type="sibTrans" cxnId="{3017EE5C-9C41-4D99-A787-78E9A90BBA53}">
      <dgm:prSet/>
      <dgm:spPr/>
      <dgm:t>
        <a:bodyPr/>
        <a:lstStyle/>
        <a:p>
          <a:pPr algn="ctr"/>
          <a:endParaRPr lang="en-US" sz="800"/>
        </a:p>
      </dgm:t>
    </dgm:pt>
    <dgm:pt modelId="{EBA27BD2-927F-42B8-89C8-C55B8F0237D1}" type="asst">
      <dgm:prSet phldrT="[Text]" custT="1"/>
      <dgm:spPr>
        <a:xfrm>
          <a:off x="1467383" y="753284"/>
          <a:ext cx="807090" cy="53806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sz="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Technical Steering Committee</a:t>
          </a:r>
        </a:p>
      </dgm:t>
    </dgm:pt>
    <dgm:pt modelId="{AD889D5D-DE25-444B-8B24-92849ED9601C}" type="parTrans" cxnId="{76839E4A-DACD-4512-AD17-8A6CBFF0C2F8}">
      <dgm:prSet/>
      <dgm:spPr>
        <a:xfrm>
          <a:off x="1870928" y="538060"/>
          <a:ext cx="1049217" cy="215224"/>
        </a:xfrm>
        <a:custGeom>
          <a:avLst/>
          <a:gdLst/>
          <a:ahLst/>
          <a:cxnLst/>
          <a:rect l="0" t="0" r="0" b="0"/>
          <a:pathLst>
            <a:path>
              <a:moveTo>
                <a:pt x="1049217" y="0"/>
              </a:moveTo>
              <a:lnTo>
                <a:pt x="1049217" y="107612"/>
              </a:lnTo>
              <a:lnTo>
                <a:pt x="0" y="107612"/>
              </a:lnTo>
              <a:lnTo>
                <a:pt x="0" y="21522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800"/>
        </a:p>
      </dgm:t>
    </dgm:pt>
    <dgm:pt modelId="{13E33950-431F-42F1-89C8-07EA4B188D6D}" type="sibTrans" cxnId="{76839E4A-DACD-4512-AD17-8A6CBFF0C2F8}">
      <dgm:prSet/>
      <dgm:spPr/>
      <dgm:t>
        <a:bodyPr/>
        <a:lstStyle/>
        <a:p>
          <a:pPr algn="ctr"/>
          <a:endParaRPr lang="en-US" sz="800"/>
        </a:p>
      </dgm:t>
    </dgm:pt>
    <dgm:pt modelId="{AD55A298-8249-415B-A779-04266AC3DF3B}">
      <dgm:prSet phldrT="[Text]" custT="1"/>
      <dgm:spPr>
        <a:xfrm>
          <a:off x="2516601" y="753284"/>
          <a:ext cx="807090" cy="53806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sz="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WRAP / WESTAR Staff</a:t>
          </a:r>
        </a:p>
      </dgm:t>
    </dgm:pt>
    <dgm:pt modelId="{D1702512-09A5-465C-ADF0-9D3F50AC0B57}" type="parTrans" cxnId="{28D83335-50DA-481E-B5F7-862294526F2F}">
      <dgm:prSet/>
      <dgm:spPr>
        <a:xfrm>
          <a:off x="2874426" y="538060"/>
          <a:ext cx="91440" cy="2152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22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800"/>
        </a:p>
      </dgm:t>
    </dgm:pt>
    <dgm:pt modelId="{EAA0B967-2166-4EB3-AB58-480726A08F8F}" type="sibTrans" cxnId="{28D83335-50DA-481E-B5F7-862294526F2F}">
      <dgm:prSet/>
      <dgm:spPr/>
      <dgm:t>
        <a:bodyPr/>
        <a:lstStyle/>
        <a:p>
          <a:pPr algn="ctr"/>
          <a:endParaRPr lang="en-US" sz="800"/>
        </a:p>
      </dgm:t>
    </dgm:pt>
    <dgm:pt modelId="{23958B07-F1FD-476E-B569-F51E7958ECD5}">
      <dgm:prSet phldrT="[Text]" custT="1"/>
      <dgm:spPr>
        <a:xfrm>
          <a:off x="3565818" y="753284"/>
          <a:ext cx="807090" cy="53806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sz="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Administrative Subcommittee on Funding</a:t>
          </a:r>
        </a:p>
      </dgm:t>
    </dgm:pt>
    <dgm:pt modelId="{62693540-D05E-499C-B4F6-B3134512BEB9}" type="parTrans" cxnId="{401DEFB0-2C49-4210-9649-4C4DDCF3F5A3}">
      <dgm:prSet/>
      <dgm:spPr>
        <a:xfrm>
          <a:off x="2920146" y="538060"/>
          <a:ext cx="1049217" cy="215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12"/>
              </a:lnTo>
              <a:lnTo>
                <a:pt x="1049217" y="107612"/>
              </a:lnTo>
              <a:lnTo>
                <a:pt x="1049217" y="21522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800"/>
        </a:p>
      </dgm:t>
    </dgm:pt>
    <dgm:pt modelId="{ACB9C2CB-51D2-4EF4-8EF6-A5E6C5E05807}" type="sibTrans" cxnId="{401DEFB0-2C49-4210-9649-4C4DDCF3F5A3}">
      <dgm:prSet/>
      <dgm:spPr/>
      <dgm:t>
        <a:bodyPr/>
        <a:lstStyle/>
        <a:p>
          <a:pPr algn="ctr"/>
          <a:endParaRPr lang="en-US" sz="800"/>
        </a:p>
      </dgm:t>
    </dgm:pt>
    <dgm:pt modelId="{B6FCE2BC-8AE8-48E0-BFF0-3AE9D3249EDB}" type="asst">
      <dgm:prSet phldrT="[Text]" custT="1"/>
      <dgm:spPr>
        <a:xfrm>
          <a:off x="942775" y="1506568"/>
          <a:ext cx="807090" cy="53806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sz="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Work Groups: RHPWG, FSWG, OGWG, RTOWG, TDWG</a:t>
          </a:r>
        </a:p>
      </dgm:t>
    </dgm:pt>
    <dgm:pt modelId="{664C624B-2E04-4C38-859D-1F375CCFCDF4}" type="parTrans" cxnId="{A2DA9362-B9F3-4860-BAD0-A2FC80A432F7}">
      <dgm:prSet/>
      <dgm:spPr>
        <a:xfrm>
          <a:off x="1346320" y="1291344"/>
          <a:ext cx="524608" cy="215224"/>
        </a:xfrm>
        <a:custGeom>
          <a:avLst/>
          <a:gdLst/>
          <a:ahLst/>
          <a:cxnLst/>
          <a:rect l="0" t="0" r="0" b="0"/>
          <a:pathLst>
            <a:path>
              <a:moveTo>
                <a:pt x="524608" y="0"/>
              </a:moveTo>
              <a:lnTo>
                <a:pt x="524608" y="107612"/>
              </a:lnTo>
              <a:lnTo>
                <a:pt x="0" y="107612"/>
              </a:lnTo>
              <a:lnTo>
                <a:pt x="0" y="21522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800"/>
        </a:p>
      </dgm:t>
    </dgm:pt>
    <dgm:pt modelId="{CBA5BA4E-6746-472F-B9AE-F72C04360751}" type="sibTrans" cxnId="{A2DA9362-B9F3-4860-BAD0-A2FC80A432F7}">
      <dgm:prSet/>
      <dgm:spPr/>
      <dgm:t>
        <a:bodyPr/>
        <a:lstStyle/>
        <a:p>
          <a:pPr algn="ctr"/>
          <a:endParaRPr lang="en-US" sz="800"/>
        </a:p>
      </dgm:t>
    </dgm:pt>
    <dgm:pt modelId="{2D3B1A63-52D8-4CCA-AA94-48F00959C4FD}" type="asst">
      <dgm:prSet phldrT="[Text]" custT="1"/>
      <dgm:spPr>
        <a:xfrm>
          <a:off x="418166" y="2259852"/>
          <a:ext cx="807090" cy="53806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sz="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Work Group Subcommittees</a:t>
          </a:r>
        </a:p>
      </dgm:t>
    </dgm:pt>
    <dgm:pt modelId="{A10A6946-7CA2-4984-88F6-6056847E01D6}" type="parTrans" cxnId="{9F69D682-1462-4D0A-AC1A-4B97F81E1A6E}">
      <dgm:prSet/>
      <dgm:spPr>
        <a:xfrm>
          <a:off x="821711" y="2044628"/>
          <a:ext cx="524608" cy="215224"/>
        </a:xfrm>
        <a:custGeom>
          <a:avLst/>
          <a:gdLst/>
          <a:ahLst/>
          <a:cxnLst/>
          <a:rect l="0" t="0" r="0" b="0"/>
          <a:pathLst>
            <a:path>
              <a:moveTo>
                <a:pt x="524608" y="0"/>
              </a:moveTo>
              <a:lnTo>
                <a:pt x="524608" y="107612"/>
              </a:lnTo>
              <a:lnTo>
                <a:pt x="0" y="107612"/>
              </a:lnTo>
              <a:lnTo>
                <a:pt x="0" y="21522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800"/>
        </a:p>
      </dgm:t>
    </dgm:pt>
    <dgm:pt modelId="{B82032FA-93AC-473D-8CCB-D440D53500F1}" type="sibTrans" cxnId="{9F69D682-1462-4D0A-AC1A-4B97F81E1A6E}">
      <dgm:prSet/>
      <dgm:spPr/>
      <dgm:t>
        <a:bodyPr/>
        <a:lstStyle/>
        <a:p>
          <a:pPr algn="ctr"/>
          <a:endParaRPr lang="en-US" sz="800"/>
        </a:p>
      </dgm:t>
    </dgm:pt>
    <dgm:pt modelId="{2C6247E0-F7C9-43B1-9756-C3840E85D039}" type="asst">
      <dgm:prSet phldrT="[Text]" custT="1"/>
      <dgm:spPr>
        <a:xfrm>
          <a:off x="1467383" y="2259852"/>
          <a:ext cx="807090" cy="53806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sz="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Project Teams</a:t>
          </a:r>
        </a:p>
      </dgm:t>
    </dgm:pt>
    <dgm:pt modelId="{AD84D15D-E017-4736-955A-7CC112DE6469}" type="parTrans" cxnId="{C889AFF4-2C53-4814-A8DD-E61BD9A09D43}">
      <dgm:prSet/>
      <dgm:spPr>
        <a:xfrm>
          <a:off x="1346320" y="2044628"/>
          <a:ext cx="524608" cy="215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12"/>
              </a:lnTo>
              <a:lnTo>
                <a:pt x="524608" y="107612"/>
              </a:lnTo>
              <a:lnTo>
                <a:pt x="524608" y="21522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800"/>
        </a:p>
      </dgm:t>
    </dgm:pt>
    <dgm:pt modelId="{DCE59668-FCD9-4ADD-8BD4-E3323E6E2DB7}" type="sibTrans" cxnId="{C889AFF4-2C53-4814-A8DD-E61BD9A09D43}">
      <dgm:prSet/>
      <dgm:spPr/>
      <dgm:t>
        <a:bodyPr/>
        <a:lstStyle/>
        <a:p>
          <a:pPr algn="ctr"/>
          <a:endParaRPr lang="en-US" sz="800"/>
        </a:p>
      </dgm:t>
    </dgm:pt>
    <dgm:pt modelId="{25B4DCE8-451F-4377-90C8-32E2522831A6}" type="asst">
      <dgm:prSet phldrT="[Text]" custT="1"/>
      <dgm:spPr>
        <a:xfrm>
          <a:off x="1991992" y="1506568"/>
          <a:ext cx="807090" cy="53806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sz="750" i="1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Coordination with WESTAR Planning &amp; Technical Committees</a:t>
          </a:r>
        </a:p>
      </dgm:t>
    </dgm:pt>
    <dgm:pt modelId="{114166A0-844B-4C4E-B0B1-98853DB3742A}" type="sibTrans" cxnId="{49CF85C2-6D0D-4A26-AF39-1FFFD223BDCD}">
      <dgm:prSet/>
      <dgm:spPr/>
      <dgm:t>
        <a:bodyPr/>
        <a:lstStyle/>
        <a:p>
          <a:pPr algn="ctr"/>
          <a:endParaRPr lang="en-US" sz="800"/>
        </a:p>
      </dgm:t>
    </dgm:pt>
    <dgm:pt modelId="{B9863076-E956-47A8-B3AF-7EB63D1B86C3}" type="parTrans" cxnId="{49CF85C2-6D0D-4A26-AF39-1FFFD223BDCD}">
      <dgm:prSet/>
      <dgm:spPr>
        <a:xfrm>
          <a:off x="1870928" y="1291344"/>
          <a:ext cx="524608" cy="215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12"/>
              </a:lnTo>
              <a:lnTo>
                <a:pt x="524608" y="107612"/>
              </a:lnTo>
              <a:lnTo>
                <a:pt x="524608" y="21522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 sz="800"/>
        </a:p>
      </dgm:t>
    </dgm:pt>
    <dgm:pt modelId="{4990307C-DB20-4A00-B232-7EB68C8B9C71}" type="pres">
      <dgm:prSet presAssocID="{66933BF6-3605-4683-8D40-8DC9296523B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53DBFA8-AFA7-4291-9499-AC15FE01590E}" type="pres">
      <dgm:prSet presAssocID="{66933BF6-3605-4683-8D40-8DC9296523B2}" presName="hierFlow" presStyleCnt="0"/>
      <dgm:spPr/>
    </dgm:pt>
    <dgm:pt modelId="{3205A9B4-6196-411C-8EFB-328C67DE18C7}" type="pres">
      <dgm:prSet presAssocID="{66933BF6-3605-4683-8D40-8DC9296523B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7085349-EA6D-4A6F-8F14-1E9A76B623A7}" type="pres">
      <dgm:prSet presAssocID="{FBE1484D-36E4-4F10-874E-6E5CC687BE4C}" presName="Name14" presStyleCnt="0"/>
      <dgm:spPr/>
    </dgm:pt>
    <dgm:pt modelId="{A3B58A27-3E6A-4430-9D8A-A692D3900934}" type="pres">
      <dgm:prSet presAssocID="{FBE1484D-36E4-4F10-874E-6E5CC687BE4C}" presName="level1Shape" presStyleLbl="node0" presStyleIdx="0" presStyleCnt="1">
        <dgm:presLayoutVars>
          <dgm:chPref val="3"/>
        </dgm:presLayoutVars>
      </dgm:prSet>
      <dgm:spPr/>
    </dgm:pt>
    <dgm:pt modelId="{69481D87-48C1-4DED-BDA3-28475D6DFD2C}" type="pres">
      <dgm:prSet presAssocID="{FBE1484D-36E4-4F10-874E-6E5CC687BE4C}" presName="hierChild2" presStyleCnt="0"/>
      <dgm:spPr/>
    </dgm:pt>
    <dgm:pt modelId="{813CCDEC-7761-4FEF-874E-A77C563553DF}" type="pres">
      <dgm:prSet presAssocID="{AD889D5D-DE25-444B-8B24-92849ED9601C}" presName="Name19" presStyleLbl="parChTrans1D2" presStyleIdx="0" presStyleCnt="3"/>
      <dgm:spPr/>
    </dgm:pt>
    <dgm:pt modelId="{8D38C22F-D6C6-4ED4-BCC0-F104B60A5332}" type="pres">
      <dgm:prSet presAssocID="{EBA27BD2-927F-42B8-89C8-C55B8F0237D1}" presName="Name21" presStyleCnt="0"/>
      <dgm:spPr/>
    </dgm:pt>
    <dgm:pt modelId="{6F23B85F-B66A-4C08-931A-ED9117C783F0}" type="pres">
      <dgm:prSet presAssocID="{EBA27BD2-927F-42B8-89C8-C55B8F0237D1}" presName="level2Shape" presStyleLbl="asst1" presStyleIdx="0" presStyleCnt="5"/>
      <dgm:spPr/>
    </dgm:pt>
    <dgm:pt modelId="{5FB66291-148D-496B-B7CB-79938F0996AC}" type="pres">
      <dgm:prSet presAssocID="{EBA27BD2-927F-42B8-89C8-C55B8F0237D1}" presName="hierChild3" presStyleCnt="0"/>
      <dgm:spPr/>
    </dgm:pt>
    <dgm:pt modelId="{90321E01-22B7-459E-82E0-4B0D6E4A183F}" type="pres">
      <dgm:prSet presAssocID="{664C624B-2E04-4C38-859D-1F375CCFCDF4}" presName="Name19" presStyleLbl="parChTrans1D3" presStyleIdx="0" presStyleCnt="2"/>
      <dgm:spPr/>
    </dgm:pt>
    <dgm:pt modelId="{3B7A531C-470A-4E8C-8CBF-4B41F812C63C}" type="pres">
      <dgm:prSet presAssocID="{B6FCE2BC-8AE8-48E0-BFF0-3AE9D3249EDB}" presName="Name21" presStyleCnt="0"/>
      <dgm:spPr/>
    </dgm:pt>
    <dgm:pt modelId="{74492B06-9B98-4B82-8EA0-E8CD45588888}" type="pres">
      <dgm:prSet presAssocID="{B6FCE2BC-8AE8-48E0-BFF0-3AE9D3249EDB}" presName="level2Shape" presStyleLbl="asst1" presStyleIdx="1" presStyleCnt="5"/>
      <dgm:spPr/>
    </dgm:pt>
    <dgm:pt modelId="{5FC735F0-CED2-46B5-B71D-2B59BE0227DE}" type="pres">
      <dgm:prSet presAssocID="{B6FCE2BC-8AE8-48E0-BFF0-3AE9D3249EDB}" presName="hierChild3" presStyleCnt="0"/>
      <dgm:spPr/>
    </dgm:pt>
    <dgm:pt modelId="{B959999F-5344-43A3-8DC4-90219A5C2B13}" type="pres">
      <dgm:prSet presAssocID="{A10A6946-7CA2-4984-88F6-6056847E01D6}" presName="Name19" presStyleLbl="parChTrans1D4" presStyleIdx="0" presStyleCnt="2"/>
      <dgm:spPr/>
    </dgm:pt>
    <dgm:pt modelId="{5585950A-C8E6-4551-98A7-71097DD444FE}" type="pres">
      <dgm:prSet presAssocID="{2D3B1A63-52D8-4CCA-AA94-48F00959C4FD}" presName="Name21" presStyleCnt="0"/>
      <dgm:spPr/>
    </dgm:pt>
    <dgm:pt modelId="{21C5DE9B-3042-4506-9539-94BA07E4A9F8}" type="pres">
      <dgm:prSet presAssocID="{2D3B1A63-52D8-4CCA-AA94-48F00959C4FD}" presName="level2Shape" presStyleLbl="asst1" presStyleIdx="2" presStyleCnt="5"/>
      <dgm:spPr/>
    </dgm:pt>
    <dgm:pt modelId="{D13D7BAF-4873-44A4-8FA6-ADC6BBE313BC}" type="pres">
      <dgm:prSet presAssocID="{2D3B1A63-52D8-4CCA-AA94-48F00959C4FD}" presName="hierChild3" presStyleCnt="0"/>
      <dgm:spPr/>
    </dgm:pt>
    <dgm:pt modelId="{5DE3D061-57AF-445C-BA91-D4D1CB3E7EC5}" type="pres">
      <dgm:prSet presAssocID="{AD84D15D-E017-4736-955A-7CC112DE6469}" presName="Name19" presStyleLbl="parChTrans1D4" presStyleIdx="1" presStyleCnt="2"/>
      <dgm:spPr/>
    </dgm:pt>
    <dgm:pt modelId="{C60CAC88-D4AC-4AC9-9F08-B1478E589710}" type="pres">
      <dgm:prSet presAssocID="{2C6247E0-F7C9-43B1-9756-C3840E85D039}" presName="Name21" presStyleCnt="0"/>
      <dgm:spPr/>
    </dgm:pt>
    <dgm:pt modelId="{99BDEAD7-1672-4C3F-BAF0-460642CB0435}" type="pres">
      <dgm:prSet presAssocID="{2C6247E0-F7C9-43B1-9756-C3840E85D039}" presName="level2Shape" presStyleLbl="asst1" presStyleIdx="3" presStyleCnt="5"/>
      <dgm:spPr/>
    </dgm:pt>
    <dgm:pt modelId="{59EE41B1-DCCA-42DC-93EB-967227E3CD5A}" type="pres">
      <dgm:prSet presAssocID="{2C6247E0-F7C9-43B1-9756-C3840E85D039}" presName="hierChild3" presStyleCnt="0"/>
      <dgm:spPr/>
    </dgm:pt>
    <dgm:pt modelId="{72434014-6AB8-4A42-B836-E319EEFAC27F}" type="pres">
      <dgm:prSet presAssocID="{B9863076-E956-47A8-B3AF-7EB63D1B86C3}" presName="Name19" presStyleLbl="parChTrans1D3" presStyleIdx="1" presStyleCnt="2"/>
      <dgm:spPr/>
    </dgm:pt>
    <dgm:pt modelId="{4B2BEEFB-D9C7-4302-9733-8798133FE1D9}" type="pres">
      <dgm:prSet presAssocID="{25B4DCE8-451F-4377-90C8-32E2522831A6}" presName="Name21" presStyleCnt="0"/>
      <dgm:spPr/>
    </dgm:pt>
    <dgm:pt modelId="{908E3A68-0035-4521-84B1-5D30FADEDE56}" type="pres">
      <dgm:prSet presAssocID="{25B4DCE8-451F-4377-90C8-32E2522831A6}" presName="level2Shape" presStyleLbl="asst1" presStyleIdx="4" presStyleCnt="5"/>
      <dgm:spPr/>
    </dgm:pt>
    <dgm:pt modelId="{780C4924-FF33-4630-BC73-E8B37AB95BCC}" type="pres">
      <dgm:prSet presAssocID="{25B4DCE8-451F-4377-90C8-32E2522831A6}" presName="hierChild3" presStyleCnt="0"/>
      <dgm:spPr/>
    </dgm:pt>
    <dgm:pt modelId="{86398D48-3E8E-4F39-A2F8-D53AE541A93D}" type="pres">
      <dgm:prSet presAssocID="{D1702512-09A5-465C-ADF0-9D3F50AC0B57}" presName="Name19" presStyleLbl="parChTrans1D2" presStyleIdx="1" presStyleCnt="3"/>
      <dgm:spPr/>
    </dgm:pt>
    <dgm:pt modelId="{A4A52656-EA15-4423-8538-E39904B1D094}" type="pres">
      <dgm:prSet presAssocID="{AD55A298-8249-415B-A779-04266AC3DF3B}" presName="Name21" presStyleCnt="0"/>
      <dgm:spPr/>
    </dgm:pt>
    <dgm:pt modelId="{648EFD91-8800-44F5-8121-D59CCBBCD2F5}" type="pres">
      <dgm:prSet presAssocID="{AD55A298-8249-415B-A779-04266AC3DF3B}" presName="level2Shape" presStyleLbl="node2" presStyleIdx="0" presStyleCnt="2"/>
      <dgm:spPr/>
    </dgm:pt>
    <dgm:pt modelId="{486CFA75-CB10-4472-8AFA-85E9E7142A94}" type="pres">
      <dgm:prSet presAssocID="{AD55A298-8249-415B-A779-04266AC3DF3B}" presName="hierChild3" presStyleCnt="0"/>
      <dgm:spPr/>
    </dgm:pt>
    <dgm:pt modelId="{420D4D20-72ED-4B4E-9DD8-543A860FC4BC}" type="pres">
      <dgm:prSet presAssocID="{62693540-D05E-499C-B4F6-B3134512BEB9}" presName="Name19" presStyleLbl="parChTrans1D2" presStyleIdx="2" presStyleCnt="3"/>
      <dgm:spPr/>
    </dgm:pt>
    <dgm:pt modelId="{B9141D1A-1485-428E-B7C2-F0CAAF4FB141}" type="pres">
      <dgm:prSet presAssocID="{23958B07-F1FD-476E-B569-F51E7958ECD5}" presName="Name21" presStyleCnt="0"/>
      <dgm:spPr/>
    </dgm:pt>
    <dgm:pt modelId="{577C7409-4EB9-4CE3-A63D-B2A8677A893A}" type="pres">
      <dgm:prSet presAssocID="{23958B07-F1FD-476E-B569-F51E7958ECD5}" presName="level2Shape" presStyleLbl="node2" presStyleIdx="1" presStyleCnt="2"/>
      <dgm:spPr/>
    </dgm:pt>
    <dgm:pt modelId="{B9860E75-C548-4C56-8593-095B4E494224}" type="pres">
      <dgm:prSet presAssocID="{23958B07-F1FD-476E-B569-F51E7958ECD5}" presName="hierChild3" presStyleCnt="0"/>
      <dgm:spPr/>
    </dgm:pt>
    <dgm:pt modelId="{9B776E94-E896-44D9-A958-55893C8D7D79}" type="pres">
      <dgm:prSet presAssocID="{66933BF6-3605-4683-8D40-8DC9296523B2}" presName="bgShapesFlow" presStyleCnt="0"/>
      <dgm:spPr/>
    </dgm:pt>
  </dgm:ptLst>
  <dgm:cxnLst>
    <dgm:cxn modelId="{2EAEFF00-5049-4C51-9AA4-7E81A4C7762C}" type="presOf" srcId="{62693540-D05E-499C-B4F6-B3134512BEB9}" destId="{420D4D20-72ED-4B4E-9DD8-543A860FC4BC}" srcOrd="0" destOrd="0" presId="urn:microsoft.com/office/officeart/2005/8/layout/hierarchy6"/>
    <dgm:cxn modelId="{C0674C04-BF5B-4593-9C21-AE76073443D2}" type="presOf" srcId="{66933BF6-3605-4683-8D40-8DC9296523B2}" destId="{4990307C-DB20-4A00-B232-7EB68C8B9C71}" srcOrd="0" destOrd="0" presId="urn:microsoft.com/office/officeart/2005/8/layout/hierarchy6"/>
    <dgm:cxn modelId="{C3D2CF0C-234C-4825-8D3C-892893EFED35}" type="presOf" srcId="{2C6247E0-F7C9-43B1-9756-C3840E85D039}" destId="{99BDEAD7-1672-4C3F-BAF0-460642CB0435}" srcOrd="0" destOrd="0" presId="urn:microsoft.com/office/officeart/2005/8/layout/hierarchy6"/>
    <dgm:cxn modelId="{8FFA711C-40A2-47A9-B367-D1C8ABE2FEAE}" type="presOf" srcId="{AD55A298-8249-415B-A779-04266AC3DF3B}" destId="{648EFD91-8800-44F5-8121-D59CCBBCD2F5}" srcOrd="0" destOrd="0" presId="urn:microsoft.com/office/officeart/2005/8/layout/hierarchy6"/>
    <dgm:cxn modelId="{1603BC2E-5B9F-4DB2-B290-BF14A30BCEBF}" type="presOf" srcId="{FBE1484D-36E4-4F10-874E-6E5CC687BE4C}" destId="{A3B58A27-3E6A-4430-9D8A-A692D3900934}" srcOrd="0" destOrd="0" presId="urn:microsoft.com/office/officeart/2005/8/layout/hierarchy6"/>
    <dgm:cxn modelId="{F6E1A530-6633-4DB3-93AB-BDD9D51913E4}" type="presOf" srcId="{AD889D5D-DE25-444B-8B24-92849ED9601C}" destId="{813CCDEC-7761-4FEF-874E-A77C563553DF}" srcOrd="0" destOrd="0" presId="urn:microsoft.com/office/officeart/2005/8/layout/hierarchy6"/>
    <dgm:cxn modelId="{28D83335-50DA-481E-B5F7-862294526F2F}" srcId="{FBE1484D-36E4-4F10-874E-6E5CC687BE4C}" destId="{AD55A298-8249-415B-A779-04266AC3DF3B}" srcOrd="1" destOrd="0" parTransId="{D1702512-09A5-465C-ADF0-9D3F50AC0B57}" sibTransId="{EAA0B967-2166-4EB3-AB58-480726A08F8F}"/>
    <dgm:cxn modelId="{3017EE5C-9C41-4D99-A787-78E9A90BBA53}" srcId="{66933BF6-3605-4683-8D40-8DC9296523B2}" destId="{FBE1484D-36E4-4F10-874E-6E5CC687BE4C}" srcOrd="0" destOrd="0" parTransId="{0F47733E-9F68-49C1-A2B4-96A98B90B6B5}" sibTransId="{30D7E22F-BAE0-4426-9E39-89B67EB2CF3F}"/>
    <dgm:cxn modelId="{848B0F61-A880-44D2-857B-F60B1DD69511}" type="presOf" srcId="{664C624B-2E04-4C38-859D-1F375CCFCDF4}" destId="{90321E01-22B7-459E-82E0-4B0D6E4A183F}" srcOrd="0" destOrd="0" presId="urn:microsoft.com/office/officeart/2005/8/layout/hierarchy6"/>
    <dgm:cxn modelId="{A2DA9362-B9F3-4860-BAD0-A2FC80A432F7}" srcId="{EBA27BD2-927F-42B8-89C8-C55B8F0237D1}" destId="{B6FCE2BC-8AE8-48E0-BFF0-3AE9D3249EDB}" srcOrd="0" destOrd="0" parTransId="{664C624B-2E04-4C38-859D-1F375CCFCDF4}" sibTransId="{CBA5BA4E-6746-472F-B9AE-F72C04360751}"/>
    <dgm:cxn modelId="{CE6D3F65-0333-4158-91E3-163A04DD19CE}" type="presOf" srcId="{2D3B1A63-52D8-4CCA-AA94-48F00959C4FD}" destId="{21C5DE9B-3042-4506-9539-94BA07E4A9F8}" srcOrd="0" destOrd="0" presId="urn:microsoft.com/office/officeart/2005/8/layout/hierarchy6"/>
    <dgm:cxn modelId="{27844A47-9B45-493A-86C4-FCC0D619719B}" type="presOf" srcId="{25B4DCE8-451F-4377-90C8-32E2522831A6}" destId="{908E3A68-0035-4521-84B1-5D30FADEDE56}" srcOrd="0" destOrd="0" presId="urn:microsoft.com/office/officeart/2005/8/layout/hierarchy6"/>
    <dgm:cxn modelId="{10C30D69-B3FF-408A-BD59-09C2AB39DE9B}" type="presOf" srcId="{B6FCE2BC-8AE8-48E0-BFF0-3AE9D3249EDB}" destId="{74492B06-9B98-4B82-8EA0-E8CD45588888}" srcOrd="0" destOrd="0" presId="urn:microsoft.com/office/officeart/2005/8/layout/hierarchy6"/>
    <dgm:cxn modelId="{76839E4A-DACD-4512-AD17-8A6CBFF0C2F8}" srcId="{FBE1484D-36E4-4F10-874E-6E5CC687BE4C}" destId="{EBA27BD2-927F-42B8-89C8-C55B8F0237D1}" srcOrd="0" destOrd="0" parTransId="{AD889D5D-DE25-444B-8B24-92849ED9601C}" sibTransId="{13E33950-431F-42F1-89C8-07EA4B188D6D}"/>
    <dgm:cxn modelId="{2636816F-BDE7-4D6D-91B1-2D820AA9BE89}" type="presOf" srcId="{EBA27BD2-927F-42B8-89C8-C55B8F0237D1}" destId="{6F23B85F-B66A-4C08-931A-ED9117C783F0}" srcOrd="0" destOrd="0" presId="urn:microsoft.com/office/officeart/2005/8/layout/hierarchy6"/>
    <dgm:cxn modelId="{9F69D682-1462-4D0A-AC1A-4B97F81E1A6E}" srcId="{B6FCE2BC-8AE8-48E0-BFF0-3AE9D3249EDB}" destId="{2D3B1A63-52D8-4CCA-AA94-48F00959C4FD}" srcOrd="0" destOrd="0" parTransId="{A10A6946-7CA2-4984-88F6-6056847E01D6}" sibTransId="{B82032FA-93AC-473D-8CCB-D440D53500F1}"/>
    <dgm:cxn modelId="{401DEFB0-2C49-4210-9649-4C4DDCF3F5A3}" srcId="{FBE1484D-36E4-4F10-874E-6E5CC687BE4C}" destId="{23958B07-F1FD-476E-B569-F51E7958ECD5}" srcOrd="2" destOrd="0" parTransId="{62693540-D05E-499C-B4F6-B3134512BEB9}" sibTransId="{ACB9C2CB-51D2-4EF4-8EF6-A5E6C5E05807}"/>
    <dgm:cxn modelId="{1E180BC0-73E7-40C7-8A4F-E1493E7744D9}" type="presOf" srcId="{AD84D15D-E017-4736-955A-7CC112DE6469}" destId="{5DE3D061-57AF-445C-BA91-D4D1CB3E7EC5}" srcOrd="0" destOrd="0" presId="urn:microsoft.com/office/officeart/2005/8/layout/hierarchy6"/>
    <dgm:cxn modelId="{49CF85C2-6D0D-4A26-AF39-1FFFD223BDCD}" srcId="{EBA27BD2-927F-42B8-89C8-C55B8F0237D1}" destId="{25B4DCE8-451F-4377-90C8-32E2522831A6}" srcOrd="1" destOrd="0" parTransId="{B9863076-E956-47A8-B3AF-7EB63D1B86C3}" sibTransId="{114166A0-844B-4C4E-B0B1-98853DB3742A}"/>
    <dgm:cxn modelId="{67E705C7-995E-478E-9A5A-CE9ACD761267}" type="presOf" srcId="{D1702512-09A5-465C-ADF0-9D3F50AC0B57}" destId="{86398D48-3E8E-4F39-A2F8-D53AE541A93D}" srcOrd="0" destOrd="0" presId="urn:microsoft.com/office/officeart/2005/8/layout/hierarchy6"/>
    <dgm:cxn modelId="{8F6E3FC8-E06C-4C59-8C98-794E9E14F84B}" type="presOf" srcId="{A10A6946-7CA2-4984-88F6-6056847E01D6}" destId="{B959999F-5344-43A3-8DC4-90219A5C2B13}" srcOrd="0" destOrd="0" presId="urn:microsoft.com/office/officeart/2005/8/layout/hierarchy6"/>
    <dgm:cxn modelId="{B0003BCE-387A-433B-BE9A-4AC3A0BF7233}" type="presOf" srcId="{B9863076-E956-47A8-B3AF-7EB63D1B86C3}" destId="{72434014-6AB8-4A42-B836-E319EEFAC27F}" srcOrd="0" destOrd="0" presId="urn:microsoft.com/office/officeart/2005/8/layout/hierarchy6"/>
    <dgm:cxn modelId="{B5B88FEB-63C4-4358-BE81-EEF48FA2D7BB}" type="presOf" srcId="{23958B07-F1FD-476E-B569-F51E7958ECD5}" destId="{577C7409-4EB9-4CE3-A63D-B2A8677A893A}" srcOrd="0" destOrd="0" presId="urn:microsoft.com/office/officeart/2005/8/layout/hierarchy6"/>
    <dgm:cxn modelId="{C889AFF4-2C53-4814-A8DD-E61BD9A09D43}" srcId="{B6FCE2BC-8AE8-48E0-BFF0-3AE9D3249EDB}" destId="{2C6247E0-F7C9-43B1-9756-C3840E85D039}" srcOrd="1" destOrd="0" parTransId="{AD84D15D-E017-4736-955A-7CC112DE6469}" sibTransId="{DCE59668-FCD9-4ADD-8BD4-E3323E6E2DB7}"/>
    <dgm:cxn modelId="{27AAE2D4-3B5E-46FC-B1C8-ACF0A274D56C}" type="presParOf" srcId="{4990307C-DB20-4A00-B232-7EB68C8B9C71}" destId="{853DBFA8-AFA7-4291-9499-AC15FE01590E}" srcOrd="0" destOrd="0" presId="urn:microsoft.com/office/officeart/2005/8/layout/hierarchy6"/>
    <dgm:cxn modelId="{636CF3FC-F9BF-4D75-83F7-10D56526BA12}" type="presParOf" srcId="{853DBFA8-AFA7-4291-9499-AC15FE01590E}" destId="{3205A9B4-6196-411C-8EFB-328C67DE18C7}" srcOrd="0" destOrd="0" presId="urn:microsoft.com/office/officeart/2005/8/layout/hierarchy6"/>
    <dgm:cxn modelId="{228F341E-23EC-42FD-8FEA-CABD58068DB3}" type="presParOf" srcId="{3205A9B4-6196-411C-8EFB-328C67DE18C7}" destId="{E7085349-EA6D-4A6F-8F14-1E9A76B623A7}" srcOrd="0" destOrd="0" presId="urn:microsoft.com/office/officeart/2005/8/layout/hierarchy6"/>
    <dgm:cxn modelId="{14D26DEE-CC87-4BFD-97BA-F6A7F6A850CB}" type="presParOf" srcId="{E7085349-EA6D-4A6F-8F14-1E9A76B623A7}" destId="{A3B58A27-3E6A-4430-9D8A-A692D3900934}" srcOrd="0" destOrd="0" presId="urn:microsoft.com/office/officeart/2005/8/layout/hierarchy6"/>
    <dgm:cxn modelId="{870A1841-1946-4CDC-91E3-C99FE5F4AE5F}" type="presParOf" srcId="{E7085349-EA6D-4A6F-8F14-1E9A76B623A7}" destId="{69481D87-48C1-4DED-BDA3-28475D6DFD2C}" srcOrd="1" destOrd="0" presId="urn:microsoft.com/office/officeart/2005/8/layout/hierarchy6"/>
    <dgm:cxn modelId="{5FEADA4B-3F41-4C69-AE67-2FD218EA3EDC}" type="presParOf" srcId="{69481D87-48C1-4DED-BDA3-28475D6DFD2C}" destId="{813CCDEC-7761-4FEF-874E-A77C563553DF}" srcOrd="0" destOrd="0" presId="urn:microsoft.com/office/officeart/2005/8/layout/hierarchy6"/>
    <dgm:cxn modelId="{78DC051D-EDE3-46D0-A9DC-86CFF9F76BBF}" type="presParOf" srcId="{69481D87-48C1-4DED-BDA3-28475D6DFD2C}" destId="{8D38C22F-D6C6-4ED4-BCC0-F104B60A5332}" srcOrd="1" destOrd="0" presId="urn:microsoft.com/office/officeart/2005/8/layout/hierarchy6"/>
    <dgm:cxn modelId="{954578A4-EE6B-4619-8C9F-1271F9BDAC4A}" type="presParOf" srcId="{8D38C22F-D6C6-4ED4-BCC0-F104B60A5332}" destId="{6F23B85F-B66A-4C08-931A-ED9117C783F0}" srcOrd="0" destOrd="0" presId="urn:microsoft.com/office/officeart/2005/8/layout/hierarchy6"/>
    <dgm:cxn modelId="{F761DE69-6282-4207-8AAD-D36355296B35}" type="presParOf" srcId="{8D38C22F-D6C6-4ED4-BCC0-F104B60A5332}" destId="{5FB66291-148D-496B-B7CB-79938F0996AC}" srcOrd="1" destOrd="0" presId="urn:microsoft.com/office/officeart/2005/8/layout/hierarchy6"/>
    <dgm:cxn modelId="{CC9FEAB2-A273-4D70-BFF8-B382E208BE46}" type="presParOf" srcId="{5FB66291-148D-496B-B7CB-79938F0996AC}" destId="{90321E01-22B7-459E-82E0-4B0D6E4A183F}" srcOrd="0" destOrd="0" presId="urn:microsoft.com/office/officeart/2005/8/layout/hierarchy6"/>
    <dgm:cxn modelId="{FA668B7E-10D0-468C-BB14-71D61E29BF31}" type="presParOf" srcId="{5FB66291-148D-496B-B7CB-79938F0996AC}" destId="{3B7A531C-470A-4E8C-8CBF-4B41F812C63C}" srcOrd="1" destOrd="0" presId="urn:microsoft.com/office/officeart/2005/8/layout/hierarchy6"/>
    <dgm:cxn modelId="{0DC4FE45-BC1F-4A23-A0DC-3012E2F3C556}" type="presParOf" srcId="{3B7A531C-470A-4E8C-8CBF-4B41F812C63C}" destId="{74492B06-9B98-4B82-8EA0-E8CD45588888}" srcOrd="0" destOrd="0" presId="urn:microsoft.com/office/officeart/2005/8/layout/hierarchy6"/>
    <dgm:cxn modelId="{DA20CCE5-4FBD-4E60-8B80-C3E2F3A890C5}" type="presParOf" srcId="{3B7A531C-470A-4E8C-8CBF-4B41F812C63C}" destId="{5FC735F0-CED2-46B5-B71D-2B59BE0227DE}" srcOrd="1" destOrd="0" presId="urn:microsoft.com/office/officeart/2005/8/layout/hierarchy6"/>
    <dgm:cxn modelId="{40C3B2AA-2E85-4F72-AA34-9F35CD74702C}" type="presParOf" srcId="{5FC735F0-CED2-46B5-B71D-2B59BE0227DE}" destId="{B959999F-5344-43A3-8DC4-90219A5C2B13}" srcOrd="0" destOrd="0" presId="urn:microsoft.com/office/officeart/2005/8/layout/hierarchy6"/>
    <dgm:cxn modelId="{0E77E04F-5D53-4E82-911C-4A2CAB4B7339}" type="presParOf" srcId="{5FC735F0-CED2-46B5-B71D-2B59BE0227DE}" destId="{5585950A-C8E6-4551-98A7-71097DD444FE}" srcOrd="1" destOrd="0" presId="urn:microsoft.com/office/officeart/2005/8/layout/hierarchy6"/>
    <dgm:cxn modelId="{FE9D9054-79F9-4701-BAE3-89AD4A1D2CAE}" type="presParOf" srcId="{5585950A-C8E6-4551-98A7-71097DD444FE}" destId="{21C5DE9B-3042-4506-9539-94BA07E4A9F8}" srcOrd="0" destOrd="0" presId="urn:microsoft.com/office/officeart/2005/8/layout/hierarchy6"/>
    <dgm:cxn modelId="{CCE3FC81-BE49-48C7-A34B-50AAA78BF3A0}" type="presParOf" srcId="{5585950A-C8E6-4551-98A7-71097DD444FE}" destId="{D13D7BAF-4873-44A4-8FA6-ADC6BBE313BC}" srcOrd="1" destOrd="0" presId="urn:microsoft.com/office/officeart/2005/8/layout/hierarchy6"/>
    <dgm:cxn modelId="{5BFCAB2A-EDF4-4272-B34F-952737845DE3}" type="presParOf" srcId="{5FC735F0-CED2-46B5-B71D-2B59BE0227DE}" destId="{5DE3D061-57AF-445C-BA91-D4D1CB3E7EC5}" srcOrd="2" destOrd="0" presId="urn:microsoft.com/office/officeart/2005/8/layout/hierarchy6"/>
    <dgm:cxn modelId="{CCFD8FC9-195E-4B91-800C-A4E05C4746ED}" type="presParOf" srcId="{5FC735F0-CED2-46B5-B71D-2B59BE0227DE}" destId="{C60CAC88-D4AC-4AC9-9F08-B1478E589710}" srcOrd="3" destOrd="0" presId="urn:microsoft.com/office/officeart/2005/8/layout/hierarchy6"/>
    <dgm:cxn modelId="{5A2E8F46-FB7C-41E5-B665-7FCDBA8FF5C8}" type="presParOf" srcId="{C60CAC88-D4AC-4AC9-9F08-B1478E589710}" destId="{99BDEAD7-1672-4C3F-BAF0-460642CB0435}" srcOrd="0" destOrd="0" presId="urn:microsoft.com/office/officeart/2005/8/layout/hierarchy6"/>
    <dgm:cxn modelId="{B5C1F4AA-EE0E-4EFD-891A-D49710F027FA}" type="presParOf" srcId="{C60CAC88-D4AC-4AC9-9F08-B1478E589710}" destId="{59EE41B1-DCCA-42DC-93EB-967227E3CD5A}" srcOrd="1" destOrd="0" presId="urn:microsoft.com/office/officeart/2005/8/layout/hierarchy6"/>
    <dgm:cxn modelId="{C3D2E6A9-5847-4300-BDB9-4937D7C58C7A}" type="presParOf" srcId="{5FB66291-148D-496B-B7CB-79938F0996AC}" destId="{72434014-6AB8-4A42-B836-E319EEFAC27F}" srcOrd="2" destOrd="0" presId="urn:microsoft.com/office/officeart/2005/8/layout/hierarchy6"/>
    <dgm:cxn modelId="{A4339D65-0616-4B7D-B168-43AE2477FF85}" type="presParOf" srcId="{5FB66291-148D-496B-B7CB-79938F0996AC}" destId="{4B2BEEFB-D9C7-4302-9733-8798133FE1D9}" srcOrd="3" destOrd="0" presId="urn:microsoft.com/office/officeart/2005/8/layout/hierarchy6"/>
    <dgm:cxn modelId="{B25F9CA7-441A-4FBC-BCF1-4ED0805D5A8D}" type="presParOf" srcId="{4B2BEEFB-D9C7-4302-9733-8798133FE1D9}" destId="{908E3A68-0035-4521-84B1-5D30FADEDE56}" srcOrd="0" destOrd="0" presId="urn:microsoft.com/office/officeart/2005/8/layout/hierarchy6"/>
    <dgm:cxn modelId="{03287438-CA7D-4FDD-84BB-0E50A2C12859}" type="presParOf" srcId="{4B2BEEFB-D9C7-4302-9733-8798133FE1D9}" destId="{780C4924-FF33-4630-BC73-E8B37AB95BCC}" srcOrd="1" destOrd="0" presId="urn:microsoft.com/office/officeart/2005/8/layout/hierarchy6"/>
    <dgm:cxn modelId="{F41882F0-40BF-48C9-AD91-9ADC62621EB3}" type="presParOf" srcId="{69481D87-48C1-4DED-BDA3-28475D6DFD2C}" destId="{86398D48-3E8E-4F39-A2F8-D53AE541A93D}" srcOrd="2" destOrd="0" presId="urn:microsoft.com/office/officeart/2005/8/layout/hierarchy6"/>
    <dgm:cxn modelId="{8071CDC7-98DC-4BA2-BD37-EC2C6AB1FD30}" type="presParOf" srcId="{69481D87-48C1-4DED-BDA3-28475D6DFD2C}" destId="{A4A52656-EA15-4423-8538-E39904B1D094}" srcOrd="3" destOrd="0" presId="urn:microsoft.com/office/officeart/2005/8/layout/hierarchy6"/>
    <dgm:cxn modelId="{7DA7214D-4C31-462A-9140-81204C30F83E}" type="presParOf" srcId="{A4A52656-EA15-4423-8538-E39904B1D094}" destId="{648EFD91-8800-44F5-8121-D59CCBBCD2F5}" srcOrd="0" destOrd="0" presId="urn:microsoft.com/office/officeart/2005/8/layout/hierarchy6"/>
    <dgm:cxn modelId="{7129D976-F606-4E73-87DB-2C16AD4CC1B7}" type="presParOf" srcId="{A4A52656-EA15-4423-8538-E39904B1D094}" destId="{486CFA75-CB10-4472-8AFA-85E9E7142A94}" srcOrd="1" destOrd="0" presId="urn:microsoft.com/office/officeart/2005/8/layout/hierarchy6"/>
    <dgm:cxn modelId="{5F793D11-C5D5-4602-A75E-800D08200BAA}" type="presParOf" srcId="{69481D87-48C1-4DED-BDA3-28475D6DFD2C}" destId="{420D4D20-72ED-4B4E-9DD8-543A860FC4BC}" srcOrd="4" destOrd="0" presId="urn:microsoft.com/office/officeart/2005/8/layout/hierarchy6"/>
    <dgm:cxn modelId="{3B354856-EBB7-480E-8BF9-B620FE5226F1}" type="presParOf" srcId="{69481D87-48C1-4DED-BDA3-28475D6DFD2C}" destId="{B9141D1A-1485-428E-B7C2-F0CAAF4FB141}" srcOrd="5" destOrd="0" presId="urn:microsoft.com/office/officeart/2005/8/layout/hierarchy6"/>
    <dgm:cxn modelId="{7EAEFA41-F79E-4EFB-A0E7-3DE094F8C497}" type="presParOf" srcId="{B9141D1A-1485-428E-B7C2-F0CAAF4FB141}" destId="{577C7409-4EB9-4CE3-A63D-B2A8677A893A}" srcOrd="0" destOrd="0" presId="urn:microsoft.com/office/officeart/2005/8/layout/hierarchy6"/>
    <dgm:cxn modelId="{DE501A99-C574-43C8-AF61-2B98299BC726}" type="presParOf" srcId="{B9141D1A-1485-428E-B7C2-F0CAAF4FB141}" destId="{B9860E75-C548-4C56-8593-095B4E494224}" srcOrd="1" destOrd="0" presId="urn:microsoft.com/office/officeart/2005/8/layout/hierarchy6"/>
    <dgm:cxn modelId="{37CA8476-E0A4-48E7-95CD-D2A7E5F558A4}" type="presParOf" srcId="{4990307C-DB20-4A00-B232-7EB68C8B9C71}" destId="{9B776E94-E896-44D9-A958-55893C8D7D7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58A27-3E6A-4430-9D8A-A692D3900934}">
      <dsp:nvSpPr>
        <dsp:cNvPr id="0" name=""/>
        <dsp:cNvSpPr/>
      </dsp:nvSpPr>
      <dsp:spPr>
        <a:xfrm>
          <a:off x="2240224" y="27"/>
          <a:ext cx="860732" cy="57382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WRAP Board of Directors</a:t>
          </a:r>
        </a:p>
      </dsp:txBody>
      <dsp:txXfrm>
        <a:off x="2257031" y="16834"/>
        <a:ext cx="827118" cy="540207"/>
      </dsp:txXfrm>
    </dsp:sp>
    <dsp:sp modelId="{813CCDEC-7761-4FEF-874E-A77C563553DF}">
      <dsp:nvSpPr>
        <dsp:cNvPr id="0" name=""/>
        <dsp:cNvSpPr/>
      </dsp:nvSpPr>
      <dsp:spPr>
        <a:xfrm>
          <a:off x="1551638" y="573849"/>
          <a:ext cx="1118952" cy="229528"/>
        </a:xfrm>
        <a:custGeom>
          <a:avLst/>
          <a:gdLst/>
          <a:ahLst/>
          <a:cxnLst/>
          <a:rect l="0" t="0" r="0" b="0"/>
          <a:pathLst>
            <a:path>
              <a:moveTo>
                <a:pt x="1049217" y="0"/>
              </a:moveTo>
              <a:lnTo>
                <a:pt x="1049217" y="107612"/>
              </a:lnTo>
              <a:lnTo>
                <a:pt x="0" y="107612"/>
              </a:lnTo>
              <a:lnTo>
                <a:pt x="0" y="21522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3B85F-B66A-4C08-931A-ED9117C783F0}">
      <dsp:nvSpPr>
        <dsp:cNvPr id="0" name=""/>
        <dsp:cNvSpPr/>
      </dsp:nvSpPr>
      <dsp:spPr>
        <a:xfrm>
          <a:off x="1121271" y="803378"/>
          <a:ext cx="860732" cy="57382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Technical Steering Committee</a:t>
          </a:r>
        </a:p>
      </dsp:txBody>
      <dsp:txXfrm>
        <a:off x="1138078" y="820185"/>
        <a:ext cx="827118" cy="540207"/>
      </dsp:txXfrm>
    </dsp:sp>
    <dsp:sp modelId="{90321E01-22B7-459E-82E0-4B0D6E4A183F}">
      <dsp:nvSpPr>
        <dsp:cNvPr id="0" name=""/>
        <dsp:cNvSpPr/>
      </dsp:nvSpPr>
      <dsp:spPr>
        <a:xfrm>
          <a:off x="992161" y="1377200"/>
          <a:ext cx="559476" cy="229528"/>
        </a:xfrm>
        <a:custGeom>
          <a:avLst/>
          <a:gdLst/>
          <a:ahLst/>
          <a:cxnLst/>
          <a:rect l="0" t="0" r="0" b="0"/>
          <a:pathLst>
            <a:path>
              <a:moveTo>
                <a:pt x="524608" y="0"/>
              </a:moveTo>
              <a:lnTo>
                <a:pt x="524608" y="107612"/>
              </a:lnTo>
              <a:lnTo>
                <a:pt x="0" y="107612"/>
              </a:lnTo>
              <a:lnTo>
                <a:pt x="0" y="21522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92B06-9B98-4B82-8EA0-E8CD45588888}">
      <dsp:nvSpPr>
        <dsp:cNvPr id="0" name=""/>
        <dsp:cNvSpPr/>
      </dsp:nvSpPr>
      <dsp:spPr>
        <a:xfrm>
          <a:off x="561795" y="1606728"/>
          <a:ext cx="860732" cy="57382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Work Groups: RHPWG, FSWG, OGWG, RTOWG, TDWG</a:t>
          </a:r>
        </a:p>
      </dsp:txBody>
      <dsp:txXfrm>
        <a:off x="578602" y="1623535"/>
        <a:ext cx="827118" cy="540207"/>
      </dsp:txXfrm>
    </dsp:sp>
    <dsp:sp modelId="{B959999F-5344-43A3-8DC4-90219A5C2B13}">
      <dsp:nvSpPr>
        <dsp:cNvPr id="0" name=""/>
        <dsp:cNvSpPr/>
      </dsp:nvSpPr>
      <dsp:spPr>
        <a:xfrm>
          <a:off x="432685" y="2180550"/>
          <a:ext cx="559476" cy="229528"/>
        </a:xfrm>
        <a:custGeom>
          <a:avLst/>
          <a:gdLst/>
          <a:ahLst/>
          <a:cxnLst/>
          <a:rect l="0" t="0" r="0" b="0"/>
          <a:pathLst>
            <a:path>
              <a:moveTo>
                <a:pt x="524608" y="0"/>
              </a:moveTo>
              <a:lnTo>
                <a:pt x="524608" y="107612"/>
              </a:lnTo>
              <a:lnTo>
                <a:pt x="0" y="107612"/>
              </a:lnTo>
              <a:lnTo>
                <a:pt x="0" y="21522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5DE9B-3042-4506-9539-94BA07E4A9F8}">
      <dsp:nvSpPr>
        <dsp:cNvPr id="0" name=""/>
        <dsp:cNvSpPr/>
      </dsp:nvSpPr>
      <dsp:spPr>
        <a:xfrm>
          <a:off x="2319" y="2410079"/>
          <a:ext cx="860732" cy="57382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Work Group Subcommittees</a:t>
          </a:r>
        </a:p>
      </dsp:txBody>
      <dsp:txXfrm>
        <a:off x="19126" y="2426886"/>
        <a:ext cx="827118" cy="540207"/>
      </dsp:txXfrm>
    </dsp:sp>
    <dsp:sp modelId="{5DE3D061-57AF-445C-BA91-D4D1CB3E7EC5}">
      <dsp:nvSpPr>
        <dsp:cNvPr id="0" name=""/>
        <dsp:cNvSpPr/>
      </dsp:nvSpPr>
      <dsp:spPr>
        <a:xfrm>
          <a:off x="992161" y="2180550"/>
          <a:ext cx="559476" cy="229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12"/>
              </a:lnTo>
              <a:lnTo>
                <a:pt x="524608" y="107612"/>
              </a:lnTo>
              <a:lnTo>
                <a:pt x="524608" y="21522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DEAD7-1672-4C3F-BAF0-460642CB0435}">
      <dsp:nvSpPr>
        <dsp:cNvPr id="0" name=""/>
        <dsp:cNvSpPr/>
      </dsp:nvSpPr>
      <dsp:spPr>
        <a:xfrm>
          <a:off x="1121271" y="2410079"/>
          <a:ext cx="860732" cy="57382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Project Teams</a:t>
          </a:r>
        </a:p>
      </dsp:txBody>
      <dsp:txXfrm>
        <a:off x="1138078" y="2426886"/>
        <a:ext cx="827118" cy="540207"/>
      </dsp:txXfrm>
    </dsp:sp>
    <dsp:sp modelId="{72434014-6AB8-4A42-B836-E319EEFAC27F}">
      <dsp:nvSpPr>
        <dsp:cNvPr id="0" name=""/>
        <dsp:cNvSpPr/>
      </dsp:nvSpPr>
      <dsp:spPr>
        <a:xfrm>
          <a:off x="1551638" y="1377200"/>
          <a:ext cx="559476" cy="229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12"/>
              </a:lnTo>
              <a:lnTo>
                <a:pt x="524608" y="107612"/>
              </a:lnTo>
              <a:lnTo>
                <a:pt x="524608" y="21522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E3A68-0035-4521-84B1-5D30FADEDE56}">
      <dsp:nvSpPr>
        <dsp:cNvPr id="0" name=""/>
        <dsp:cNvSpPr/>
      </dsp:nvSpPr>
      <dsp:spPr>
        <a:xfrm>
          <a:off x="1680748" y="1606728"/>
          <a:ext cx="860732" cy="57382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50" i="1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Coordination with WESTAR Planning &amp; Technical Committees</a:t>
          </a:r>
        </a:p>
      </dsp:txBody>
      <dsp:txXfrm>
        <a:off x="1697555" y="1623535"/>
        <a:ext cx="827118" cy="540207"/>
      </dsp:txXfrm>
    </dsp:sp>
    <dsp:sp modelId="{86398D48-3E8E-4F39-A2F8-D53AE541A93D}">
      <dsp:nvSpPr>
        <dsp:cNvPr id="0" name=""/>
        <dsp:cNvSpPr/>
      </dsp:nvSpPr>
      <dsp:spPr>
        <a:xfrm>
          <a:off x="2624870" y="573849"/>
          <a:ext cx="91440" cy="22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22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EFD91-8800-44F5-8121-D59CCBBCD2F5}">
      <dsp:nvSpPr>
        <dsp:cNvPr id="0" name=""/>
        <dsp:cNvSpPr/>
      </dsp:nvSpPr>
      <dsp:spPr>
        <a:xfrm>
          <a:off x="2240224" y="803378"/>
          <a:ext cx="860732" cy="57382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WRAP / WESTAR Staff</a:t>
          </a:r>
        </a:p>
      </dsp:txBody>
      <dsp:txXfrm>
        <a:off x="2257031" y="820185"/>
        <a:ext cx="827118" cy="540207"/>
      </dsp:txXfrm>
    </dsp:sp>
    <dsp:sp modelId="{420D4D20-72ED-4B4E-9DD8-543A860FC4BC}">
      <dsp:nvSpPr>
        <dsp:cNvPr id="0" name=""/>
        <dsp:cNvSpPr/>
      </dsp:nvSpPr>
      <dsp:spPr>
        <a:xfrm>
          <a:off x="2670590" y="573849"/>
          <a:ext cx="1118952" cy="229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12"/>
              </a:lnTo>
              <a:lnTo>
                <a:pt x="1049217" y="107612"/>
              </a:lnTo>
              <a:lnTo>
                <a:pt x="1049217" y="21522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C7409-4EB9-4CE3-A63D-B2A8677A893A}">
      <dsp:nvSpPr>
        <dsp:cNvPr id="0" name=""/>
        <dsp:cNvSpPr/>
      </dsp:nvSpPr>
      <dsp:spPr>
        <a:xfrm>
          <a:off x="3359176" y="803378"/>
          <a:ext cx="860732" cy="57382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Administrative Subcommittee on Funding</a:t>
          </a:r>
        </a:p>
      </dsp:txBody>
      <dsp:txXfrm>
        <a:off x="3375983" y="820185"/>
        <a:ext cx="827118" cy="540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39CC4-BC6F-4E80-BC0D-03833D02DC81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52E4-5120-44D6-918A-894636DE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6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A6FE-9F56-40E5-BBA6-0B630FE22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82" y="560991"/>
            <a:ext cx="10762332" cy="1004057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1E879-9DF7-4DA7-85AC-CB56A8C09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82" y="1810870"/>
            <a:ext cx="10631706" cy="471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136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006BC-654D-4398-BB52-44965C9C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3231" y="5942541"/>
            <a:ext cx="2743200" cy="153135"/>
          </a:xfrm>
        </p:spPr>
        <p:txBody>
          <a:bodyPr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fld id="{9EC83871-7464-427B-B6D7-A5E8F38202AB}" type="datetime1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33390-B4DE-4B11-A7FB-79925DE8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73001-7276-491C-9F48-01FA5E71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fld id="{AF24F759-2890-4717-B1AF-E04CADEEA4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1986FB-BF6D-4B98-ACDD-AD2C255FA969}"/>
              </a:ext>
            </a:extLst>
          </p:cNvPr>
          <p:cNvCxnSpPr/>
          <p:nvPr userDrawn="1"/>
        </p:nvCxnSpPr>
        <p:spPr>
          <a:xfrm>
            <a:off x="930604" y="1640756"/>
            <a:ext cx="3739896" cy="0"/>
          </a:xfrm>
          <a:prstGeom prst="line">
            <a:avLst/>
          </a:prstGeom>
          <a:ln w="7239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ED13A07-F0A8-43F7-B682-245A3F0AE53C}"/>
              </a:ext>
            </a:extLst>
          </p:cNvPr>
          <p:cNvCxnSpPr>
            <a:cxnSpLocks/>
          </p:cNvCxnSpPr>
          <p:nvPr userDrawn="1"/>
        </p:nvCxnSpPr>
        <p:spPr>
          <a:xfrm>
            <a:off x="506061" y="3437723"/>
            <a:ext cx="11220501" cy="0"/>
          </a:xfrm>
          <a:prstGeom prst="line">
            <a:avLst/>
          </a:prstGeom>
          <a:ln w="7239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5626E3A0-4546-4CF6-A4F2-DEF7D1CD1FF9}"/>
              </a:ext>
            </a:extLst>
          </p:cNvPr>
          <p:cNvSpPr/>
          <p:nvPr userDrawn="1"/>
        </p:nvSpPr>
        <p:spPr>
          <a:xfrm>
            <a:off x="1425686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E2518BE-4FE7-462F-896E-F7A1045CBC7F}"/>
              </a:ext>
            </a:extLst>
          </p:cNvPr>
          <p:cNvSpPr/>
          <p:nvPr userDrawn="1"/>
        </p:nvSpPr>
        <p:spPr>
          <a:xfrm>
            <a:off x="9485991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13B079D-42A1-4B9D-A7F1-282A0DD6008D}"/>
              </a:ext>
            </a:extLst>
          </p:cNvPr>
          <p:cNvSpPr/>
          <p:nvPr userDrawn="1"/>
        </p:nvSpPr>
        <p:spPr>
          <a:xfrm>
            <a:off x="3447869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265D1BF-A6B7-4058-A96A-F0F1C76D8517}"/>
              </a:ext>
            </a:extLst>
          </p:cNvPr>
          <p:cNvSpPr/>
          <p:nvPr userDrawn="1"/>
        </p:nvSpPr>
        <p:spPr>
          <a:xfrm>
            <a:off x="5460576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A1987E3-E256-4CF7-9FE6-0446D4E40179}"/>
              </a:ext>
            </a:extLst>
          </p:cNvPr>
          <p:cNvSpPr/>
          <p:nvPr userDrawn="1"/>
        </p:nvSpPr>
        <p:spPr>
          <a:xfrm>
            <a:off x="7473283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 Placeholder 45">
            <a:extLst>
              <a:ext uri="{FF2B5EF4-FFF2-40B4-BE49-F238E27FC236}">
                <a16:creationId xmlns:a16="http://schemas.microsoft.com/office/drawing/2014/main" id="{62F3EA0C-FA8C-40D1-9BE6-30DACB1AB5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6622" y="3121173"/>
            <a:ext cx="1260000" cy="593725"/>
          </a:xfrm>
        </p:spPr>
        <p:txBody>
          <a:bodyPr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26" name="Text Placeholder 47">
            <a:extLst>
              <a:ext uri="{FF2B5EF4-FFF2-40B4-BE49-F238E27FC236}">
                <a16:creationId xmlns:a16="http://schemas.microsoft.com/office/drawing/2014/main" id="{B62F6384-D912-4754-AC82-81F6ED586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6622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27" name="Text Placeholder 45">
            <a:extLst>
              <a:ext uri="{FF2B5EF4-FFF2-40B4-BE49-F238E27FC236}">
                <a16:creationId xmlns:a16="http://schemas.microsoft.com/office/drawing/2014/main" id="{E4557023-E1DB-4099-92BE-5DD6EDC0A5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6927" y="3121173"/>
            <a:ext cx="1260000" cy="593725"/>
          </a:xfrm>
        </p:spPr>
        <p:txBody>
          <a:bodyPr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28" name="Text Placeholder 47">
            <a:extLst>
              <a:ext uri="{FF2B5EF4-FFF2-40B4-BE49-F238E27FC236}">
                <a16:creationId xmlns:a16="http://schemas.microsoft.com/office/drawing/2014/main" id="{1394A278-B5EB-4D0C-B858-6C4854D60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6927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29" name="Text Placeholder 45">
            <a:extLst>
              <a:ext uri="{FF2B5EF4-FFF2-40B4-BE49-F238E27FC236}">
                <a16:creationId xmlns:a16="http://schemas.microsoft.com/office/drawing/2014/main" id="{9A0EBBF7-4D6F-4416-9A72-43656E408A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41698" y="3121173"/>
            <a:ext cx="1260000" cy="593725"/>
          </a:xfrm>
        </p:spPr>
        <p:txBody>
          <a:bodyPr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0" name="Text Placeholder 47">
            <a:extLst>
              <a:ext uri="{FF2B5EF4-FFF2-40B4-BE49-F238E27FC236}">
                <a16:creationId xmlns:a16="http://schemas.microsoft.com/office/drawing/2014/main" id="{E1D2E97C-7283-4D56-B845-31416A53E3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41698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31" name="Text Placeholder 45">
            <a:extLst>
              <a:ext uri="{FF2B5EF4-FFF2-40B4-BE49-F238E27FC236}">
                <a16:creationId xmlns:a16="http://schemas.microsoft.com/office/drawing/2014/main" id="{C7FAD635-CC52-4D35-948F-3C282B8B1D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6774" y="3121173"/>
            <a:ext cx="1260000" cy="593725"/>
          </a:xfrm>
        </p:spPr>
        <p:txBody>
          <a:bodyPr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2" name="Text Placeholder 47">
            <a:extLst>
              <a:ext uri="{FF2B5EF4-FFF2-40B4-BE49-F238E27FC236}">
                <a16:creationId xmlns:a16="http://schemas.microsoft.com/office/drawing/2014/main" id="{03B8B604-1193-4627-A082-F0D9A6054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56774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33" name="Text Placeholder 45">
            <a:extLst>
              <a:ext uri="{FF2B5EF4-FFF2-40B4-BE49-F238E27FC236}">
                <a16:creationId xmlns:a16="http://schemas.microsoft.com/office/drawing/2014/main" id="{BCD8CA83-EDAF-4BB0-B4B2-ACB5B3FABA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71850" y="3121173"/>
            <a:ext cx="1260000" cy="593725"/>
          </a:xfrm>
        </p:spPr>
        <p:txBody>
          <a:bodyPr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4" name="Text Placeholder 47">
            <a:extLst>
              <a:ext uri="{FF2B5EF4-FFF2-40B4-BE49-F238E27FC236}">
                <a16:creationId xmlns:a16="http://schemas.microsoft.com/office/drawing/2014/main" id="{9E430891-2780-4B5A-85BC-72B8844790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71850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A3E97EF-FE6B-480C-959B-7280D4585FF1}"/>
              </a:ext>
            </a:extLst>
          </p:cNvPr>
          <p:cNvCxnSpPr/>
          <p:nvPr userDrawn="1"/>
        </p:nvCxnSpPr>
        <p:spPr>
          <a:xfrm>
            <a:off x="1327206" y="4723438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F3B62EE-A564-46ED-B447-638921DB62E8}"/>
              </a:ext>
            </a:extLst>
          </p:cNvPr>
          <p:cNvCxnSpPr/>
          <p:nvPr userDrawn="1"/>
        </p:nvCxnSpPr>
        <p:spPr>
          <a:xfrm>
            <a:off x="9389110" y="4720097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D3A1797-7173-43F0-96BB-5B2509B07D40}"/>
              </a:ext>
            </a:extLst>
          </p:cNvPr>
          <p:cNvCxnSpPr/>
          <p:nvPr userDrawn="1"/>
        </p:nvCxnSpPr>
        <p:spPr>
          <a:xfrm>
            <a:off x="3342682" y="4720097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8F57D6FD-153E-4271-A26B-6B7B47B56BC4}"/>
              </a:ext>
            </a:extLst>
          </p:cNvPr>
          <p:cNvCxnSpPr/>
          <p:nvPr userDrawn="1"/>
        </p:nvCxnSpPr>
        <p:spPr>
          <a:xfrm>
            <a:off x="5358158" y="4720097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DECBFAE-DE37-481F-AC90-D235D81CA640}"/>
              </a:ext>
            </a:extLst>
          </p:cNvPr>
          <p:cNvCxnSpPr/>
          <p:nvPr userDrawn="1"/>
        </p:nvCxnSpPr>
        <p:spPr>
          <a:xfrm>
            <a:off x="7373634" y="4719186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Picture Placeholder 60">
            <a:extLst>
              <a:ext uri="{FF2B5EF4-FFF2-40B4-BE49-F238E27FC236}">
                <a16:creationId xmlns:a16="http://schemas.microsoft.com/office/drawing/2014/main" id="{AC1E6DBA-4961-406D-AC16-A1FBE347F6B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64650" y="869401"/>
            <a:ext cx="969264" cy="96926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52" name="Text Placeholder 150">
            <a:extLst>
              <a:ext uri="{FF2B5EF4-FFF2-40B4-BE49-F238E27FC236}">
                <a16:creationId xmlns:a16="http://schemas.microsoft.com/office/drawing/2014/main" id="{AF955F46-550D-4FBD-949A-CAB1780A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1726" y="4789893"/>
            <a:ext cx="16740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5" name="Text Placeholder 153">
            <a:extLst>
              <a:ext uri="{FF2B5EF4-FFF2-40B4-BE49-F238E27FC236}">
                <a16:creationId xmlns:a16="http://schemas.microsoft.com/office/drawing/2014/main" id="{7EA772E2-9F56-4EFF-9C41-27E673E905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8994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1</a:t>
            </a:r>
            <a:endParaRPr lang="ru-RU" dirty="0"/>
          </a:p>
        </p:txBody>
      </p:sp>
      <p:sp>
        <p:nvSpPr>
          <p:cNvPr id="156" name="Text Placeholder 150">
            <a:extLst>
              <a:ext uri="{FF2B5EF4-FFF2-40B4-BE49-F238E27FC236}">
                <a16:creationId xmlns:a16="http://schemas.microsoft.com/office/drawing/2014/main" id="{9E3D3168-A898-4150-AF7E-862B31691E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85235" y="4789893"/>
            <a:ext cx="16740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Text Placeholder 153">
            <a:extLst>
              <a:ext uri="{FF2B5EF4-FFF2-40B4-BE49-F238E27FC236}">
                <a16:creationId xmlns:a16="http://schemas.microsoft.com/office/drawing/2014/main" id="{BA9C2567-2AF9-4A73-8B7C-5B63B5C2B6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17698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5</a:t>
            </a:r>
            <a:endParaRPr lang="ru-RU" dirty="0"/>
          </a:p>
        </p:txBody>
      </p:sp>
      <p:sp>
        <p:nvSpPr>
          <p:cNvPr id="158" name="Text Placeholder 150">
            <a:extLst>
              <a:ext uri="{FF2B5EF4-FFF2-40B4-BE49-F238E27FC236}">
                <a16:creationId xmlns:a16="http://schemas.microsoft.com/office/drawing/2014/main" id="{DA2B3D14-3067-45E6-9BBE-133B7365D7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37603" y="4789893"/>
            <a:ext cx="16740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ext Placeholder 153">
            <a:extLst>
              <a:ext uri="{FF2B5EF4-FFF2-40B4-BE49-F238E27FC236}">
                <a16:creationId xmlns:a16="http://schemas.microsoft.com/office/drawing/2014/main" id="{AD3DE571-16BA-4C29-B339-2DE7A54C1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66170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2</a:t>
            </a:r>
            <a:endParaRPr lang="ru-RU" dirty="0"/>
          </a:p>
        </p:txBody>
      </p:sp>
      <p:sp>
        <p:nvSpPr>
          <p:cNvPr id="160" name="Text Placeholder 150">
            <a:extLst>
              <a:ext uri="{FF2B5EF4-FFF2-40B4-BE49-F238E27FC236}">
                <a16:creationId xmlns:a16="http://schemas.microsoft.com/office/drawing/2014/main" id="{D9FE4127-9BA3-4B00-9BBC-67A05E58DA7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3480" y="4789893"/>
            <a:ext cx="16740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1" name="Text Placeholder 153">
            <a:extLst>
              <a:ext uri="{FF2B5EF4-FFF2-40B4-BE49-F238E27FC236}">
                <a16:creationId xmlns:a16="http://schemas.microsoft.com/office/drawing/2014/main" id="{88D6F3B6-2D7F-49D3-96A4-AA7B23F2A6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83346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3</a:t>
            </a:r>
            <a:endParaRPr lang="ru-RU" dirty="0"/>
          </a:p>
        </p:txBody>
      </p:sp>
      <p:sp>
        <p:nvSpPr>
          <p:cNvPr id="162" name="Text Placeholder 150">
            <a:extLst>
              <a:ext uri="{FF2B5EF4-FFF2-40B4-BE49-F238E27FC236}">
                <a16:creationId xmlns:a16="http://schemas.microsoft.com/office/drawing/2014/main" id="{E6DF83B4-F73A-46B0-BC1D-074BF03B3B8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269357" y="4789893"/>
            <a:ext cx="16740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Text Placeholder 153">
            <a:extLst>
              <a:ext uri="{FF2B5EF4-FFF2-40B4-BE49-F238E27FC236}">
                <a16:creationId xmlns:a16="http://schemas.microsoft.com/office/drawing/2014/main" id="{45821A5A-E756-4A87-B0C8-A23317B4EFF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0522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01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64D3E-2C64-4EA1-99C5-8C7B61F5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9" y="531385"/>
            <a:ext cx="10874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5E388-636A-4D0C-AB30-33BA13085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359" y="1991885"/>
            <a:ext cx="10874375" cy="3652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F14A-597F-44AE-80B0-B144BB681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73231" y="5970595"/>
            <a:ext cx="2743200" cy="153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accent6"/>
                </a:solidFill>
              </a:defRPr>
            </a:lvl1pPr>
          </a:lstStyle>
          <a:p>
            <a:fld id="{9AA6C320-29FD-4152-9BF6-4E471DD771EF}" type="datetime1">
              <a:rPr lang="ru-RU" smtClean="0"/>
              <a:t>02.04.2022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AB79-2134-4814-844C-746644FF2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631" y="6059372"/>
            <a:ext cx="4114800" cy="237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accent6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A742E-225F-469E-ACDE-7765676EA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061" y="6059409"/>
            <a:ext cx="424543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accent6"/>
                </a:solidFill>
              </a:defRPr>
            </a:lvl1pPr>
          </a:lstStyle>
          <a:p>
            <a:fld id="{AF24F759-2890-4717-B1AF-E04CADEEA4E9}" type="slidenum">
              <a:rPr lang="ru-RU" smtClean="0"/>
              <a:pPr/>
              <a:t>‹#›</a:t>
            </a:fld>
            <a:r>
              <a:rPr lang="en-US" dirty="0"/>
              <a:t> 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F104FC-2D0E-4B96-AB5B-62EEB6DF0311}"/>
              </a:ext>
            </a:extLst>
          </p:cNvPr>
          <p:cNvSpPr/>
          <p:nvPr userDrawn="1"/>
        </p:nvSpPr>
        <p:spPr>
          <a:xfrm>
            <a:off x="481584" y="461772"/>
            <a:ext cx="11228832" cy="5934456"/>
          </a:xfrm>
          <a:prstGeom prst="rect">
            <a:avLst/>
          </a:prstGeom>
          <a:noFill/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78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5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apair.org/WRAP/reports/GCVTCFinal.PDF" TargetMode="External"/><Relationship Id="rId2" Type="http://schemas.openxmlformats.org/officeDocument/2006/relationships/hyperlink" Target="https://en.wikipedia.org/wiki/Colorado_Platea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wrapair2.org/pdf/2018-2019%20WRAP%20Workplan%20update%20Board%20Approved%20April.3.2019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0.jpg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1.xml"/><Relationship Id="rId12" Type="http://schemas.openxmlformats.org/officeDocument/2006/relationships/hyperlink" Target="https://views.cira.colostate.edu/tssv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jpeg"/><Relationship Id="rId5" Type="http://schemas.openxmlformats.org/officeDocument/2006/relationships/diagramData" Target="../diagrams/data1.xml"/><Relationship Id="rId10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F869-3A51-4B92-B0C4-B22958C59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82" y="560991"/>
            <a:ext cx="9102091" cy="1004057"/>
          </a:xfrm>
        </p:spPr>
        <p:txBody>
          <a:bodyPr>
            <a:normAutofit/>
          </a:bodyPr>
          <a:lstStyle/>
          <a:p>
            <a:r>
              <a:rPr lang="en-US" sz="4800" dirty="0"/>
              <a:t>The first 25 years of WRAPing</a:t>
            </a:r>
            <a:endParaRPr lang="ru-RU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6E226-2491-4875-B474-7A01921DD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history…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26622" y="3029527"/>
            <a:ext cx="1260000" cy="801363"/>
          </a:xfrm>
        </p:spPr>
        <p:txBody>
          <a:bodyPr anchor="ctr" anchorCtr="0">
            <a:noAutofit/>
          </a:bodyPr>
          <a:lstStyle/>
          <a:p>
            <a:r>
              <a:rPr lang="en-US" sz="1600" dirty="0"/>
              <a:t>1991-96</a:t>
            </a:r>
          </a:p>
          <a:p>
            <a:r>
              <a:rPr lang="en-US" sz="1600" dirty="0"/>
              <a:t>GCVTC</a:t>
            </a:r>
            <a:endParaRPr lang="ru-RU" sz="16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453F355-355D-4EA9-978E-A35A4E2F7CA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Conception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DDB262F-9F3C-4C5C-BA60-CCD1F8FF06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7381" y="4789893"/>
            <a:ext cx="2131613" cy="1507116"/>
          </a:xfrm>
        </p:spPr>
        <p:txBody>
          <a:bodyPr>
            <a:no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1990 Clean Air Act Amendments – advise EPA</a:t>
            </a:r>
          </a:p>
          <a:p>
            <a:r>
              <a:rPr lang="en-US" sz="1200" dirty="0">
                <a:solidFill>
                  <a:schemeClr val="tx2"/>
                </a:solidFill>
              </a:rPr>
              <a:t>Western Governors’ Association</a:t>
            </a:r>
          </a:p>
          <a:p>
            <a:r>
              <a:rPr lang="en-US" sz="1200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Colorado Plateau</a:t>
            </a:r>
            <a:endParaRPr lang="en-US" sz="1200" dirty="0">
              <a:solidFill>
                <a:srgbClr val="0066FF"/>
              </a:solidFill>
            </a:endParaRPr>
          </a:p>
          <a:p>
            <a:r>
              <a:rPr lang="en-US" sz="1200" dirty="0">
                <a:solidFill>
                  <a:srgbClr val="0066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GCVTC Recommendations</a:t>
            </a:r>
            <a:endParaRPr lang="ru-RU" sz="1200" dirty="0">
              <a:solidFill>
                <a:srgbClr val="0066FF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1056EF-3B3B-439E-B2CD-E66F34155F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1349" y="2954735"/>
            <a:ext cx="1333092" cy="965310"/>
          </a:xfrm>
        </p:spPr>
        <p:txBody>
          <a:bodyPr>
            <a:noAutofit/>
          </a:bodyPr>
          <a:lstStyle/>
          <a:p>
            <a:r>
              <a:rPr lang="en-US" sz="1400" dirty="0"/>
              <a:t>1997-2003</a:t>
            </a:r>
          </a:p>
          <a:p>
            <a:r>
              <a:rPr lang="en-US" sz="1100" dirty="0"/>
              <a:t>Formation &amp; first (ever) Regional Haze plans</a:t>
            </a:r>
            <a:endParaRPr lang="ru-RU" sz="11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F036F3A-A388-4AE4-9CA9-338BFC3A221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31880" y="4174899"/>
            <a:ext cx="1919498" cy="581767"/>
          </a:xfrm>
        </p:spPr>
        <p:txBody>
          <a:bodyPr anchor="ctr" anchorCtr="0"/>
          <a:lstStyle/>
          <a:p>
            <a:r>
              <a:rPr lang="en-US" sz="1800" dirty="0">
                <a:solidFill>
                  <a:schemeClr val="tx1"/>
                </a:solidFill>
              </a:rPr>
              <a:t>Birth &amp; Early Life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77A485-8E15-4824-8127-565F3BFC695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1732" y="4756666"/>
            <a:ext cx="2279177" cy="1691267"/>
          </a:xfrm>
        </p:spPr>
        <p:txBody>
          <a:bodyPr>
            <a:normAutofit fontScale="47500" lnSpcReduction="20000"/>
          </a:bodyPr>
          <a:lstStyle/>
          <a:p>
            <a:r>
              <a:rPr lang="en-US" sz="2300" dirty="0">
                <a:solidFill>
                  <a:schemeClr val="tx2"/>
                </a:solidFill>
              </a:rPr>
              <a:t>1999 Regional Haze Rule</a:t>
            </a:r>
          </a:p>
          <a:p>
            <a:r>
              <a:rPr lang="en-US" sz="2300" dirty="0">
                <a:solidFill>
                  <a:schemeClr val="tx2"/>
                </a:solidFill>
              </a:rPr>
              <a:t>WGA &amp; National Tribal Environmental Council</a:t>
            </a:r>
          </a:p>
          <a:p>
            <a:r>
              <a:rPr lang="en-US" sz="2300" dirty="0">
                <a:solidFill>
                  <a:schemeClr val="tx2"/>
                </a:solidFill>
              </a:rPr>
              <a:t>RHR </a:t>
            </a:r>
            <a:r>
              <a:rPr lang="en-US" sz="2300" dirty="0">
                <a:solidFill>
                  <a:schemeClr val="tx2"/>
                </a:solidFill>
                <a:cs typeface="Times New Roman" panose="02020603050405020304" pitchFamily="18" charset="0"/>
              </a:rPr>
              <a:t>§309 plans submitted 2003</a:t>
            </a:r>
          </a:p>
          <a:p>
            <a:r>
              <a:rPr lang="en-US" sz="2300" dirty="0">
                <a:solidFill>
                  <a:schemeClr val="tx2"/>
                </a:solidFill>
                <a:cs typeface="Times New Roman" panose="02020603050405020304" pitchFamily="18" charset="0"/>
              </a:rPr>
              <a:t>Increasing funding </a:t>
            </a:r>
          </a:p>
          <a:p>
            <a:r>
              <a:rPr lang="en-US" sz="2300" dirty="0">
                <a:solidFill>
                  <a:schemeClr val="tx2"/>
                </a:solidFill>
                <a:cs typeface="Times New Roman" panose="02020603050405020304" pitchFamily="18" charset="0"/>
              </a:rPr>
              <a:t>Specific tasks &amp; planning timeline via active working groups</a:t>
            </a:r>
            <a:endParaRPr lang="en-US" sz="23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C869AB-9B72-4C90-BAD4-7B2B7A28A3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20988" y="3028391"/>
            <a:ext cx="1350426" cy="802499"/>
          </a:xfrm>
        </p:spPr>
        <p:txBody>
          <a:bodyPr>
            <a:noAutofit/>
          </a:bodyPr>
          <a:lstStyle/>
          <a:p>
            <a:r>
              <a:rPr lang="en-US" sz="1400" dirty="0"/>
              <a:t>2004-10</a:t>
            </a:r>
          </a:p>
          <a:p>
            <a:r>
              <a:rPr lang="en-US" sz="1400" dirty="0"/>
              <a:t>RHR Round 1 plans</a:t>
            </a:r>
            <a:endParaRPr lang="ru-RU" sz="140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24D4ED9-50BC-4B4E-950C-0680483C68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 anchor="ctr" anchorCtr="0"/>
          <a:lstStyle/>
          <a:p>
            <a:r>
              <a:rPr lang="en-US" sz="1600" dirty="0">
                <a:solidFill>
                  <a:schemeClr val="tx1"/>
                </a:solidFill>
              </a:rPr>
              <a:t>Growth &amp; Development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DA0C858-3571-4BC1-8998-A965A8F9067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83346" y="4756666"/>
            <a:ext cx="1836658" cy="1540343"/>
          </a:xfrm>
        </p:spPr>
        <p:txBody>
          <a:bodyPr>
            <a:noAutofit/>
          </a:bodyPr>
          <a:lstStyle/>
          <a:p>
            <a:r>
              <a:rPr lang="en-US" sz="1100" dirty="0">
                <a:solidFill>
                  <a:schemeClr val="tx2"/>
                </a:solidFill>
                <a:cs typeface="Times New Roman" panose="02020603050405020304" pitchFamily="18" charset="0"/>
              </a:rPr>
              <a:t>Generous Congressional funding</a:t>
            </a:r>
          </a:p>
          <a:p>
            <a:r>
              <a:rPr lang="en-US" sz="1100" dirty="0">
                <a:solidFill>
                  <a:schemeClr val="tx2"/>
                </a:solidFill>
                <a:cs typeface="Times New Roman" panose="02020603050405020304" pitchFamily="18" charset="0"/>
              </a:rPr>
              <a:t>Specific tasks &amp; planning timeline via stable active working groups</a:t>
            </a:r>
            <a:endParaRPr lang="en-US" sz="1100" dirty="0">
              <a:solidFill>
                <a:schemeClr val="tx2"/>
              </a:solidFill>
            </a:endParaRPr>
          </a:p>
          <a:p>
            <a:r>
              <a:rPr lang="en-US" sz="1100" dirty="0">
                <a:solidFill>
                  <a:schemeClr val="tx2"/>
                </a:solidFill>
              </a:rPr>
              <a:t>WGA &amp; NTEC</a:t>
            </a:r>
          </a:p>
          <a:p>
            <a:r>
              <a:rPr lang="en-US" sz="1100" dirty="0">
                <a:solidFill>
                  <a:schemeClr val="tx2"/>
                </a:solidFill>
              </a:rPr>
              <a:t>new Charter 2010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BA85C11-233D-4211-ADF2-CE189B1C17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59499" y="3017306"/>
            <a:ext cx="1310059" cy="801363"/>
          </a:xfrm>
        </p:spPr>
        <p:txBody>
          <a:bodyPr anchor="ctr" anchorCtr="0">
            <a:noAutofit/>
          </a:bodyPr>
          <a:lstStyle/>
          <a:p>
            <a:r>
              <a:rPr lang="en-US" sz="1400" dirty="0"/>
              <a:t>2011-16</a:t>
            </a:r>
          </a:p>
          <a:p>
            <a:r>
              <a:rPr lang="en-US" sz="1200" dirty="0"/>
              <a:t>Projects &amp; Expansion to other pollutants</a:t>
            </a:r>
            <a:endParaRPr lang="ru-RU" sz="120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1F38EEB-F5CB-4D43-BA30-67F805C3BB9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72037" y="4174899"/>
            <a:ext cx="1984145" cy="581767"/>
          </a:xfrm>
        </p:spPr>
        <p:txBody>
          <a:bodyPr anchor="ctr" anchorCtr="0"/>
          <a:lstStyle/>
          <a:p>
            <a:r>
              <a:rPr lang="en-US" sz="1600" dirty="0">
                <a:solidFill>
                  <a:schemeClr val="tx1"/>
                </a:solidFill>
              </a:rPr>
              <a:t>Teen/Young Adult Experimentation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3EBB68D-A226-474A-A745-453739C9042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34015" y="4715892"/>
            <a:ext cx="2308369" cy="1621903"/>
          </a:xfrm>
        </p:spPr>
        <p:txBody>
          <a:bodyPr>
            <a:no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 Oct. 2013: start WESTAR hosting</a:t>
            </a:r>
          </a:p>
          <a:p>
            <a:r>
              <a:rPr lang="en-US" sz="1100" dirty="0">
                <a:solidFill>
                  <a:schemeClr val="tx2"/>
                </a:solidFill>
              </a:rPr>
              <a:t>revised Charter 2014</a:t>
            </a:r>
          </a:p>
          <a:p>
            <a:r>
              <a:rPr lang="en-US" sz="1100" dirty="0">
                <a:solidFill>
                  <a:schemeClr val="tx2"/>
                </a:solidFill>
              </a:rPr>
              <a:t>Added non-EPA project funding</a:t>
            </a:r>
          </a:p>
          <a:p>
            <a:r>
              <a:rPr lang="en-US" sz="1100" dirty="0">
                <a:solidFill>
                  <a:schemeClr val="tx2"/>
                </a:solidFill>
              </a:rPr>
              <a:t>Significant regional modeling, fire emissions, web decision support systems projects</a:t>
            </a:r>
          </a:p>
          <a:p>
            <a:r>
              <a:rPr lang="en-US" sz="1100" dirty="0">
                <a:solidFill>
                  <a:schemeClr val="tx2"/>
                </a:solidFill>
              </a:rPr>
              <a:t>Little WG activity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31F0B-853E-4CEA-B0DD-3D93E96B20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3284" y="3029527"/>
            <a:ext cx="1214385" cy="801363"/>
          </a:xfrm>
        </p:spPr>
        <p:txBody>
          <a:bodyPr>
            <a:noAutofit/>
          </a:bodyPr>
          <a:lstStyle/>
          <a:p>
            <a:r>
              <a:rPr lang="en-US" sz="1400" dirty="0"/>
              <a:t>2017-now</a:t>
            </a:r>
          </a:p>
          <a:p>
            <a:r>
              <a:rPr lang="en-US" sz="1300" dirty="0"/>
              <a:t>RHR Round 2 plans</a:t>
            </a:r>
            <a:endParaRPr lang="ru-RU" sz="13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D1AE391-EF52-4CA1-952E-6B1AEA5EAC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74848" y="4174899"/>
            <a:ext cx="1800000" cy="581767"/>
          </a:xfrm>
        </p:spPr>
        <p:txBody>
          <a:bodyPr anchor="ctr" anchorCtr="0"/>
          <a:lstStyle/>
          <a:p>
            <a:r>
              <a:rPr lang="en-US" sz="1600" dirty="0">
                <a:solidFill>
                  <a:schemeClr val="tx1"/>
                </a:solidFill>
              </a:rPr>
              <a:t>Responsible Adulthood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4F62B3F-B9CA-4924-B160-3520765D90C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42384" y="4789892"/>
            <a:ext cx="2060904" cy="1439219"/>
          </a:xfrm>
        </p:spPr>
        <p:txBody>
          <a:bodyPr>
            <a:normAutofit lnSpcReduction="10000"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revised Charter Feb. 2022 (subject to membership approval)</a:t>
            </a:r>
          </a:p>
          <a:p>
            <a:r>
              <a:rPr lang="en-US" sz="1200" dirty="0">
                <a:solidFill>
                  <a:srgbClr val="0066FF"/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Specific tasks &amp; planning timeline via stable active working groups</a:t>
            </a:r>
            <a:endParaRPr lang="en-US" sz="1200" dirty="0">
              <a:solidFill>
                <a:srgbClr val="0066FF"/>
              </a:solidFill>
            </a:endParaRPr>
          </a:p>
          <a:p>
            <a:r>
              <a:rPr lang="en-US" sz="1200" dirty="0">
                <a:solidFill>
                  <a:schemeClr val="tx2"/>
                </a:solidFill>
              </a:rPr>
              <a:t>hosted by WESTAR 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E8055-5762-4514-88F3-A3637502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1042" y="6143874"/>
            <a:ext cx="2743200" cy="15313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April 5, 2022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6AB7E-8EA6-475E-815F-06588D75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F759-2890-4717-B1AF-E04CADEEA4E9}" type="slidenum">
              <a:rPr lang="ru-RU" smtClean="0"/>
              <a:t>1</a:t>
            </a:fld>
            <a:endParaRPr lang="ru-RU" dirty="0"/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984628CD-3FDE-401B-85DD-111A8C375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811" y="668277"/>
            <a:ext cx="1715477" cy="1142593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45D6BEB-378F-4A38-8724-4ADB58E808C5}"/>
              </a:ext>
            </a:extLst>
          </p:cNvPr>
          <p:cNvCxnSpPr>
            <a:cxnSpLocks/>
          </p:cNvCxnSpPr>
          <p:nvPr/>
        </p:nvCxnSpPr>
        <p:spPr>
          <a:xfrm>
            <a:off x="2920337" y="3440430"/>
            <a:ext cx="20277" cy="293655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F404F3-1292-4275-8FD5-F1E0AECAFF2B}"/>
              </a:ext>
            </a:extLst>
          </p:cNvPr>
          <p:cNvCxnSpPr/>
          <p:nvPr/>
        </p:nvCxnSpPr>
        <p:spPr>
          <a:xfrm>
            <a:off x="5164924" y="3475752"/>
            <a:ext cx="25684" cy="290123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3CDD18-E649-473F-B84B-A1A2A3062001}"/>
              </a:ext>
            </a:extLst>
          </p:cNvPr>
          <p:cNvCxnSpPr>
            <a:cxnSpLocks/>
          </p:cNvCxnSpPr>
          <p:nvPr/>
        </p:nvCxnSpPr>
        <p:spPr>
          <a:xfrm>
            <a:off x="6996970" y="3436560"/>
            <a:ext cx="23033" cy="294042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24BBF1-6675-4C94-A5E7-4DDE43B65797}"/>
              </a:ext>
            </a:extLst>
          </p:cNvPr>
          <p:cNvCxnSpPr/>
          <p:nvPr/>
        </p:nvCxnSpPr>
        <p:spPr>
          <a:xfrm>
            <a:off x="9321891" y="3436560"/>
            <a:ext cx="25684" cy="290123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C7FE42-F4E3-4B85-AABC-226D017DE76B}"/>
              </a:ext>
            </a:extLst>
          </p:cNvPr>
          <p:cNvCxnSpPr>
            <a:cxnSpLocks/>
          </p:cNvCxnSpPr>
          <p:nvPr/>
        </p:nvCxnSpPr>
        <p:spPr>
          <a:xfrm flipV="1">
            <a:off x="10727669" y="3452892"/>
            <a:ext cx="675619" cy="11431"/>
          </a:xfrm>
          <a:prstGeom prst="straightConnector1">
            <a:avLst/>
          </a:prstGeom>
          <a:ln w="952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60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F869-3A51-4B92-B0C4-B22958C59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82" y="469551"/>
            <a:ext cx="9102091" cy="1004057"/>
          </a:xfrm>
        </p:spPr>
        <p:txBody>
          <a:bodyPr>
            <a:normAutofit/>
          </a:bodyPr>
          <a:lstStyle/>
          <a:p>
            <a:r>
              <a:rPr lang="en-US" sz="4800" dirty="0"/>
              <a:t>The first 25 years of WRAPing</a:t>
            </a:r>
            <a:endParaRPr lang="ru-RU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6E226-2491-4875-B474-7A01921DD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332" y="1521826"/>
            <a:ext cx="10631706" cy="471667"/>
          </a:xfrm>
        </p:spPr>
        <p:txBody>
          <a:bodyPr/>
          <a:lstStyle/>
          <a:p>
            <a:r>
              <a:rPr lang="en-US" dirty="0"/>
              <a:t>1997 through 2010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E8055-5762-4514-88F3-A3637502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1042" y="6143874"/>
            <a:ext cx="2743200" cy="15313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April 5, 2022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6AB7E-8EA6-475E-815F-06588D75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F759-2890-4717-B1AF-E04CADEEA4E9}" type="slidenum">
              <a:rPr lang="ru-RU" smtClean="0"/>
              <a:t>2</a:t>
            </a:fld>
            <a:endParaRPr lang="ru-RU" dirty="0"/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984628CD-3FDE-401B-85DD-111A8C37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673" y="533556"/>
            <a:ext cx="1700569" cy="11326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41C1079-A703-4406-92A7-475F72B7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53" y="2237833"/>
            <a:ext cx="2952648" cy="381792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D6275DD-3761-4A16-8C8D-08C1C6FAD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042" y="2084273"/>
            <a:ext cx="3044229" cy="396882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DF0086C-E931-4658-8F01-8A14D9A52EBA}"/>
              </a:ext>
            </a:extLst>
          </p:cNvPr>
          <p:cNvSpPr txBox="1"/>
          <p:nvPr/>
        </p:nvSpPr>
        <p:spPr>
          <a:xfrm>
            <a:off x="11413854" y="1709379"/>
            <a:ext cx="5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circa 2004</a:t>
            </a:r>
          </a:p>
        </p:txBody>
      </p:sp>
      <p:pic>
        <p:nvPicPr>
          <p:cNvPr id="58" name="Picture 5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0C2E97C-2490-4D62-9685-2269A9FBA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026" y="4230954"/>
            <a:ext cx="3436138" cy="218609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408C6B6-47C2-4B90-97CA-6421F76B21B2}"/>
              </a:ext>
            </a:extLst>
          </p:cNvPr>
          <p:cNvSpPr txBox="1"/>
          <p:nvPr/>
        </p:nvSpPr>
        <p:spPr>
          <a:xfrm>
            <a:off x="4566858" y="6413456"/>
            <a:ext cx="3058283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00" b="1" dirty="0"/>
              <a:t>WRAP Research &amp; Development Forum</a:t>
            </a:r>
          </a:p>
          <a:p>
            <a:pPr algn="ctr"/>
            <a:r>
              <a:rPr lang="en-US" sz="1000" b="1" dirty="0"/>
              <a:t>August 1999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F02D1-7651-4DCC-85F9-A21528EF8FFE}"/>
              </a:ext>
            </a:extLst>
          </p:cNvPr>
          <p:cNvSpPr txBox="1"/>
          <p:nvPr/>
        </p:nvSpPr>
        <p:spPr>
          <a:xfrm rot="1800000">
            <a:off x="6976238" y="3007309"/>
            <a:ext cx="129780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mobile source “significance”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DBB9A8-9D61-4EAE-B248-157CCC359119}"/>
              </a:ext>
            </a:extLst>
          </p:cNvPr>
          <p:cNvSpPr txBox="1"/>
          <p:nvPr/>
        </p:nvSpPr>
        <p:spPr>
          <a:xfrm rot="-2700000">
            <a:off x="3630089" y="3187148"/>
            <a:ext cx="1403521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BART &amp; “better than BART”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4B9D24-D90C-4FFF-B937-2BC1DD26CA28}"/>
              </a:ext>
            </a:extLst>
          </p:cNvPr>
          <p:cNvSpPr txBox="1"/>
          <p:nvPr/>
        </p:nvSpPr>
        <p:spPr>
          <a:xfrm rot="-4500000">
            <a:off x="7457299" y="4449659"/>
            <a:ext cx="169732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Clean Air Corridors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B9DDC-3133-4596-9200-2B83EAFB5778}"/>
              </a:ext>
            </a:extLst>
          </p:cNvPr>
          <p:cNvSpPr txBox="1"/>
          <p:nvPr/>
        </p:nvSpPr>
        <p:spPr>
          <a:xfrm rot="-3900000">
            <a:off x="4540636" y="3005570"/>
            <a:ext cx="1545627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Renewable Energy / Energy Efficiency goals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068744-C6AF-431F-A0FD-2706673004D2}"/>
              </a:ext>
            </a:extLst>
          </p:cNvPr>
          <p:cNvSpPr txBox="1"/>
          <p:nvPr/>
        </p:nvSpPr>
        <p:spPr>
          <a:xfrm rot="-2700000">
            <a:off x="3459998" y="1972246"/>
            <a:ext cx="2037518" cy="3231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RHR </a:t>
            </a:r>
            <a:r>
              <a:rPr lang="en-US" sz="1500" dirty="0">
                <a:solidFill>
                  <a:srgbClr val="00B050"/>
                </a:solidFill>
                <a:cs typeface="Times New Roman" panose="02020603050405020304" pitchFamily="18" charset="0"/>
              </a:rPr>
              <a:t>§308 </a:t>
            </a:r>
            <a:r>
              <a:rPr lang="en-US" sz="1500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AND</a:t>
            </a:r>
            <a:r>
              <a:rPr lang="en-US" sz="1500" dirty="0">
                <a:solidFill>
                  <a:srgbClr val="00B050"/>
                </a:solidFill>
                <a:cs typeface="Times New Roman" panose="02020603050405020304" pitchFamily="18" charset="0"/>
              </a:rPr>
              <a:t> §309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AF7AC3-C5E1-417E-A145-EB6034B09B11}"/>
              </a:ext>
            </a:extLst>
          </p:cNvPr>
          <p:cNvSpPr txBox="1"/>
          <p:nvPr/>
        </p:nvSpPr>
        <p:spPr>
          <a:xfrm rot="2400000">
            <a:off x="6829819" y="1983060"/>
            <a:ext cx="193947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Is NOx BART combustion or post-combustion controls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5AA5F3-5191-4F3F-B25D-5AC64CD51B52}"/>
              </a:ext>
            </a:extLst>
          </p:cNvPr>
          <p:cNvSpPr txBox="1"/>
          <p:nvPr/>
        </p:nvSpPr>
        <p:spPr>
          <a:xfrm rot="-900000">
            <a:off x="5069501" y="1728455"/>
            <a:ext cx="1888547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fire &amp; dust emissions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9183B-0ACD-4724-B7D7-91920ABDD3BF}"/>
              </a:ext>
            </a:extLst>
          </p:cNvPr>
          <p:cNvSpPr txBox="1"/>
          <p:nvPr/>
        </p:nvSpPr>
        <p:spPr>
          <a:xfrm>
            <a:off x="4659393" y="2357421"/>
            <a:ext cx="2610087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/>
              <a:t>Controllable vs. uncontrollable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C0577D-930C-4A40-BE7F-7F6010E2EC08}"/>
              </a:ext>
            </a:extLst>
          </p:cNvPr>
          <p:cNvSpPr txBox="1"/>
          <p:nvPr/>
        </p:nvSpPr>
        <p:spPr>
          <a:xfrm rot="2400000">
            <a:off x="5920113" y="3327084"/>
            <a:ext cx="2038647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“Worst” &amp; “Best” days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CE14C4-9BC4-4428-9261-EB2E91FF6D7C}"/>
              </a:ext>
            </a:extLst>
          </p:cNvPr>
          <p:cNvSpPr txBox="1"/>
          <p:nvPr/>
        </p:nvSpPr>
        <p:spPr>
          <a:xfrm rot="4500000">
            <a:off x="3297983" y="4831685"/>
            <a:ext cx="1467249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Tribal set-aside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A6E886-453E-49BC-A04A-44DEB3A17E97}"/>
              </a:ext>
            </a:extLst>
          </p:cNvPr>
          <p:cNvSpPr txBox="1"/>
          <p:nvPr/>
        </p:nvSpPr>
        <p:spPr>
          <a:xfrm>
            <a:off x="5542514" y="3807295"/>
            <a:ext cx="154398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2018 projections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F8006B-8DB0-4AB9-804D-EC68826AD246}"/>
              </a:ext>
            </a:extLst>
          </p:cNvPr>
          <p:cNvSpPr txBox="1"/>
          <p:nvPr/>
        </p:nvSpPr>
        <p:spPr>
          <a:xfrm rot="-900000">
            <a:off x="7883766" y="1546645"/>
            <a:ext cx="189160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”natural” conditions !?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30889B-497D-44F6-B4B4-3CA2623A17AB}"/>
              </a:ext>
            </a:extLst>
          </p:cNvPr>
          <p:cNvSpPr txBox="1"/>
          <p:nvPr/>
        </p:nvSpPr>
        <p:spPr>
          <a:xfrm>
            <a:off x="8297943" y="6396021"/>
            <a:ext cx="3657837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/>
              <a:t>Climate change impacts real &amp; noticeable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8A7FB5-EC3F-44A5-B64B-16D41A9AA433}"/>
              </a:ext>
            </a:extLst>
          </p:cNvPr>
          <p:cNvSpPr txBox="1"/>
          <p:nvPr/>
        </p:nvSpPr>
        <p:spPr>
          <a:xfrm>
            <a:off x="7798775" y="5699367"/>
            <a:ext cx="110965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oil &amp; gas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93228B7-980A-4EA5-A314-6C6D65012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705" y="6275174"/>
            <a:ext cx="1976432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F869-3A51-4B92-B0C4-B22958C59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82" y="412401"/>
            <a:ext cx="9102091" cy="1004057"/>
          </a:xfrm>
        </p:spPr>
        <p:txBody>
          <a:bodyPr>
            <a:normAutofit/>
          </a:bodyPr>
          <a:lstStyle/>
          <a:p>
            <a:r>
              <a:rPr lang="en-US" sz="4800" dirty="0"/>
              <a:t>The first 25 years of WRAPing</a:t>
            </a:r>
            <a:endParaRPr lang="ru-RU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6E226-2491-4875-B474-7A01921DD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82" y="1518638"/>
            <a:ext cx="10631706" cy="471667"/>
          </a:xfrm>
        </p:spPr>
        <p:txBody>
          <a:bodyPr/>
          <a:lstStyle/>
          <a:p>
            <a:r>
              <a:rPr lang="en-US" dirty="0"/>
              <a:t>2011 through now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E8055-5762-4514-88F3-A3637502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1042" y="6143874"/>
            <a:ext cx="2743200" cy="15313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April 5, 2022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6AB7E-8EA6-475E-815F-06588D75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F759-2890-4717-B1AF-E04CADEEA4E9}" type="slidenum">
              <a:rPr lang="ru-RU" smtClean="0"/>
              <a:t>3</a:t>
            </a:fld>
            <a:endParaRPr lang="ru-RU" dirty="0"/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984628CD-3FDE-401B-85DD-111A8C37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475" y="476406"/>
            <a:ext cx="1750767" cy="116609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492235F-3F56-4609-BB28-2D4C029C4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05" y="2085420"/>
            <a:ext cx="1161561" cy="575618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43AAB6E-60D3-4DA2-9FA3-3AAC5F366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34" y="2089107"/>
            <a:ext cx="3091013" cy="550232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736273F-A1DE-4B7C-94B7-FE6C022B7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283514"/>
              </p:ext>
            </p:extLst>
          </p:nvPr>
        </p:nvGraphicFramePr>
        <p:xfrm>
          <a:off x="161235" y="2738141"/>
          <a:ext cx="4222229" cy="2983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972D2E0-64B9-4DA3-9365-CB9B8E76FBDE}"/>
              </a:ext>
            </a:extLst>
          </p:cNvPr>
          <p:cNvSpPr txBox="1"/>
          <p:nvPr/>
        </p:nvSpPr>
        <p:spPr>
          <a:xfrm>
            <a:off x="179118" y="4429289"/>
            <a:ext cx="5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Circa 2021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122C94B-EDA5-4CAD-B7A9-B24177F526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281" y="2738141"/>
            <a:ext cx="869094" cy="602440"/>
          </a:xfrm>
          <a:prstGeom prst="rect">
            <a:avLst/>
          </a:prstGeom>
        </p:spPr>
      </p:pic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880B4E4C-A128-4D19-BB60-DD746F5841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8461" y="4228040"/>
            <a:ext cx="5172581" cy="25862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A1A7C4-9A10-4D78-977E-73C3B9AE9C9C}"/>
              </a:ext>
            </a:extLst>
          </p:cNvPr>
          <p:cNvSpPr txBox="1"/>
          <p:nvPr/>
        </p:nvSpPr>
        <p:spPr>
          <a:xfrm rot="-2700000">
            <a:off x="9735493" y="4655161"/>
            <a:ext cx="2413083" cy="7848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RHR </a:t>
            </a:r>
            <a:r>
              <a:rPr lang="en-US" sz="1500" dirty="0">
                <a:solidFill>
                  <a:srgbClr val="00B050"/>
                </a:solidFill>
                <a:cs typeface="Times New Roman" panose="02020603050405020304" pitchFamily="18" charset="0"/>
              </a:rPr>
              <a:t>§309 not quite done (at EPA) </a:t>
            </a:r>
            <a:r>
              <a:rPr lang="en-US" sz="1500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AND</a:t>
            </a:r>
            <a:r>
              <a:rPr lang="en-US" sz="1500" dirty="0">
                <a:solidFill>
                  <a:srgbClr val="00B050"/>
                </a:solidFill>
                <a:cs typeface="Times New Roman" panose="02020603050405020304" pitchFamily="18" charset="0"/>
              </a:rPr>
              <a:t> a new round of §308 planning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A3AD12-6F3C-44D3-8727-F65F91762BAD}"/>
              </a:ext>
            </a:extLst>
          </p:cNvPr>
          <p:cNvSpPr txBox="1"/>
          <p:nvPr/>
        </p:nvSpPr>
        <p:spPr>
          <a:xfrm rot="-1320000">
            <a:off x="4441239" y="1774239"/>
            <a:ext cx="2889149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fire, smoke, &amp; more fire emissions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1DA9E6-46E0-43EF-A92F-B4F08E9B38BA}"/>
              </a:ext>
            </a:extLst>
          </p:cNvPr>
          <p:cNvSpPr txBox="1"/>
          <p:nvPr/>
        </p:nvSpPr>
        <p:spPr>
          <a:xfrm rot="900000">
            <a:off x="6784801" y="2744907"/>
            <a:ext cx="2454233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Stationary Sources – control cost, remaining useful life, &amp; federal enforceability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D323CF-44CB-4C8C-B7CD-56DD6F32FD90}"/>
              </a:ext>
            </a:extLst>
          </p:cNvPr>
          <p:cNvSpPr txBox="1"/>
          <p:nvPr/>
        </p:nvSpPr>
        <p:spPr>
          <a:xfrm rot="-900000">
            <a:off x="8051282" y="1438044"/>
            <a:ext cx="177998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revised ”natural” conditions (really !?)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81AF04-F9D2-421C-8456-2BBED49498EF}"/>
              </a:ext>
            </a:extLst>
          </p:cNvPr>
          <p:cNvSpPr txBox="1"/>
          <p:nvPr/>
        </p:nvSpPr>
        <p:spPr>
          <a:xfrm>
            <a:off x="5880916" y="2082392"/>
            <a:ext cx="2610087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/>
              <a:t>Controllable vs. uncontrollable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4F9909-E804-435E-9E24-9B85F7BEC4A8}"/>
              </a:ext>
            </a:extLst>
          </p:cNvPr>
          <p:cNvSpPr txBox="1"/>
          <p:nvPr/>
        </p:nvSpPr>
        <p:spPr>
          <a:xfrm rot="1800000">
            <a:off x="9440802" y="3527686"/>
            <a:ext cx="1297803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mobile sources still significant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AFAEB3-56F1-403D-AD63-387F419E8857}"/>
              </a:ext>
            </a:extLst>
          </p:cNvPr>
          <p:cNvSpPr txBox="1"/>
          <p:nvPr/>
        </p:nvSpPr>
        <p:spPr>
          <a:xfrm>
            <a:off x="5233904" y="3818725"/>
            <a:ext cx="154398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2028 projections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BA3289-9304-4CA1-BFCA-7D0E0E825C4D}"/>
              </a:ext>
            </a:extLst>
          </p:cNvPr>
          <p:cNvSpPr txBox="1"/>
          <p:nvPr/>
        </p:nvSpPr>
        <p:spPr>
          <a:xfrm rot="2400000">
            <a:off x="5201692" y="3011621"/>
            <a:ext cx="270238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“Most (anthropogenically?) Impaired” and &amp; “Clearest” days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5EC901-7A70-4272-919C-25668692B467}"/>
              </a:ext>
            </a:extLst>
          </p:cNvPr>
          <p:cNvSpPr txBox="1"/>
          <p:nvPr/>
        </p:nvSpPr>
        <p:spPr>
          <a:xfrm rot="2400000">
            <a:off x="9271262" y="2235532"/>
            <a:ext cx="1939478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Intermountain West Data Warehouse / Western Air Quality Study (IWDW/WAQS)</a:t>
            </a:r>
          </a:p>
        </p:txBody>
      </p:sp>
      <p:pic>
        <p:nvPicPr>
          <p:cNvPr id="25" name="Picture 24">
            <a:hlinkClick r:id="rId12"/>
            <a:extLst>
              <a:ext uri="{FF2B5EF4-FFF2-40B4-BE49-F238E27FC236}">
                <a16:creationId xmlns:a16="http://schemas.microsoft.com/office/drawing/2014/main" id="{22F6F305-E7A2-43DD-A1B0-5397DD0944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1902" y="6059409"/>
            <a:ext cx="1820956" cy="51214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186B8AA-D5A0-4797-AB81-A0BD61A0C3C3}"/>
              </a:ext>
            </a:extLst>
          </p:cNvPr>
          <p:cNvSpPr txBox="1"/>
          <p:nvPr/>
        </p:nvSpPr>
        <p:spPr>
          <a:xfrm rot="-2700000">
            <a:off x="4500924" y="2861473"/>
            <a:ext cx="124182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What is “reasonable progress”?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624F1E-843B-4C83-A039-6885B7B594EC}"/>
              </a:ext>
            </a:extLst>
          </p:cNvPr>
          <p:cNvSpPr txBox="1"/>
          <p:nvPr/>
        </p:nvSpPr>
        <p:spPr>
          <a:xfrm rot="4500000">
            <a:off x="8410148" y="4810414"/>
            <a:ext cx="197882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Background ozone &amp; interstate transport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CEE326-6C67-4F1A-B8A8-90A4685F3F07}"/>
              </a:ext>
            </a:extLst>
          </p:cNvPr>
          <p:cNvSpPr txBox="1"/>
          <p:nvPr/>
        </p:nvSpPr>
        <p:spPr>
          <a:xfrm rot="4500000">
            <a:off x="10788475" y="2215837"/>
            <a:ext cx="146724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DEASCO</a:t>
            </a:r>
            <a:r>
              <a:rPr lang="en-US" sz="1400" baseline="-25000" dirty="0">
                <a:solidFill>
                  <a:srgbClr val="C00000"/>
                </a:solidFill>
              </a:rPr>
              <a:t>3</a:t>
            </a:r>
            <a:r>
              <a:rPr lang="en-US" sz="1400" dirty="0">
                <a:solidFill>
                  <a:srgbClr val="C00000"/>
                </a:solidFill>
              </a:rPr>
              <a:t> &amp; PMDETAIL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B7C158-7A3C-4345-8144-9C0A1E5677DC}"/>
              </a:ext>
            </a:extLst>
          </p:cNvPr>
          <p:cNvSpPr txBox="1"/>
          <p:nvPr/>
        </p:nvSpPr>
        <p:spPr>
          <a:xfrm rot="1800000">
            <a:off x="10862738" y="3415655"/>
            <a:ext cx="1297803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Drill Rig NO</a:t>
            </a:r>
            <a:r>
              <a:rPr lang="en-US" sz="1400" baseline="-25000" dirty="0">
                <a:solidFill>
                  <a:srgbClr val="FFC000"/>
                </a:solidFill>
              </a:rPr>
              <a:t>2</a:t>
            </a:r>
            <a:r>
              <a:rPr lang="en-US" sz="1400" dirty="0">
                <a:solidFill>
                  <a:srgbClr val="FFC000"/>
                </a:solidFill>
              </a:rPr>
              <a:t> Emissions Study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C8C7D0-2D0E-400A-99CA-42CC02AD7CD0}"/>
              </a:ext>
            </a:extLst>
          </p:cNvPr>
          <p:cNvSpPr txBox="1"/>
          <p:nvPr/>
        </p:nvSpPr>
        <p:spPr>
          <a:xfrm>
            <a:off x="9313199" y="6345450"/>
            <a:ext cx="252393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/>
              <a:t>Climate change impacts more real &amp; more noticeable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12E5A4-1BEA-4D2B-8BEB-4C38D420F5A1}"/>
              </a:ext>
            </a:extLst>
          </p:cNvPr>
          <p:cNvSpPr txBox="1"/>
          <p:nvPr/>
        </p:nvSpPr>
        <p:spPr>
          <a:xfrm>
            <a:off x="10996387" y="5698786"/>
            <a:ext cx="1076282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Oil &amp; gas !!</a:t>
            </a:r>
          </a:p>
        </p:txBody>
      </p:sp>
    </p:spTree>
    <p:extLst>
      <p:ext uri="{BB962C8B-B14F-4D97-AF65-F5344CB8AC3E}">
        <p14:creationId xmlns:p14="http://schemas.microsoft.com/office/powerpoint/2010/main" val="96374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E8055-5762-4514-88F3-A3637502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1042" y="6143874"/>
            <a:ext cx="2743200" cy="15313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April 5, 2022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6AB7E-8EA6-475E-815F-06588D75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F759-2890-4717-B1AF-E04CADEEA4E9}" type="slidenum">
              <a:rPr lang="ru-RU" smtClean="0"/>
              <a:t>4</a:t>
            </a:fld>
            <a:endParaRPr lang="ru-RU" dirty="0"/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984628CD-3FDE-401B-85DD-111A8C37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86" y="624996"/>
            <a:ext cx="1591256" cy="10598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411D96-A966-4EED-BA15-77C7C3DDACCF}"/>
              </a:ext>
            </a:extLst>
          </p:cNvPr>
          <p:cNvSpPr txBox="1"/>
          <p:nvPr/>
        </p:nvSpPr>
        <p:spPr>
          <a:xfrm>
            <a:off x="320040" y="318276"/>
            <a:ext cx="1161429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final program agenda for April 5, 2022 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WRAP 25th Anniversary Celebration - Park City, UT 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Welcome and opening remarks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(10 mins.) (Gordon Pierce, Randy Ashley)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Acknowledgement of past/present WRAP Board State and Tribal Co-Chairs and members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The first 25 years of WRAPing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Overview of celebration program </a:t>
            </a:r>
          </a:p>
          <a:p>
            <a:endParaRPr lang="en-US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WRAP formation and early evolution panel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(15-20 mins.) emcee: Mike Silverstein </a:t>
            </a:r>
          </a:p>
          <a:p>
            <a:endParaRPr lang="en-US" sz="1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WRAP Entertainment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(10-15 mins.) (special prizes) emcee: Mary Uhl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Jeopardy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Guess that Class I area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Poems </a:t>
            </a:r>
          </a:p>
          <a:p>
            <a:endParaRPr lang="en-US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Regional Haze program, SIP development, analysis/planning effort panel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(15-20 mins.) emcee: Tom Moore </a:t>
            </a:r>
          </a:p>
          <a:p>
            <a:endParaRPr lang="en-US" sz="1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Other achievements as a membership organization / hindsight / where are we now panel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(20-25 mins.) emcee: Jay Baker </a:t>
            </a:r>
          </a:p>
          <a:p>
            <a:endParaRPr lang="en-US" sz="10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WRAP-up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Gordon and Randy (5 mins.) </a:t>
            </a:r>
            <a:endParaRPr lang="en-U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move to Bear Prefunction room for unstructured continuing celebration 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food and drink service starts at 700 pm - appetizers/hors d’oeuvres for dinner, cash bar, non-alcoholic drinks provided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314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313650"/>
      </a:dk1>
      <a:lt1>
        <a:srgbClr val="29ABE2"/>
      </a:lt1>
      <a:dk2>
        <a:srgbClr val="4C1959"/>
      </a:dk2>
      <a:lt2>
        <a:srgbClr val="1B1464"/>
      </a:lt2>
      <a:accent1>
        <a:srgbClr val="8E64AE"/>
      </a:accent1>
      <a:accent2>
        <a:srgbClr val="000000"/>
      </a:accent2>
      <a:accent3>
        <a:srgbClr val="9E005D"/>
      </a:accent3>
      <a:accent4>
        <a:srgbClr val="FFFFFF"/>
      </a:accent4>
      <a:accent5>
        <a:srgbClr val="6DC4EB"/>
      </a:accent5>
      <a:accent6>
        <a:srgbClr val="662D91"/>
      </a:accent6>
      <a:hlink>
        <a:srgbClr val="4C1959"/>
      </a:hlink>
      <a:folHlink>
        <a:srgbClr val="4C1959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F6CA1"/>
        </a:solidFill>
        <a:ln w="72390">
          <a:solidFill>
            <a:schemeClr val="accent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story_Timeline_04_MO - v2" id="{0F1F6C48-B0BC-41F9-A6D7-4B05CFA9DEC8}" vid="{ECEDC10B-F7F5-4BB3-92C3-10F525CAEA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54295-23B6-4ABA-AD8F-FA83B00E132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D402908-31E8-4427-8D58-9F6650465D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C9FF3F-85B1-494A-B3F3-CC47272B0A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{963AEF5F-970A-445B-96A6-D8025335113F}tf16411243_win32</Template>
  <TotalTime>1815</TotalTime>
  <Words>622</Words>
  <Application>Microsoft Office PowerPoint</Application>
  <PresentationFormat>Widescreen</PresentationFormat>
  <Paragraphs>113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Century Gothic</vt:lpstr>
      <vt:lpstr>Office Theme</vt:lpstr>
      <vt:lpstr>The first 25 years of WRAPing</vt:lpstr>
      <vt:lpstr>The first 25 years of WRAPing</vt:lpstr>
      <vt:lpstr>The first 25 years of WRAPing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25 years of WRAP-ing</dc:title>
  <dc:creator>Tom Moore</dc:creator>
  <cp:lastModifiedBy>Tom Moore</cp:lastModifiedBy>
  <cp:revision>12</cp:revision>
  <dcterms:created xsi:type="dcterms:W3CDTF">2022-03-31T17:43:06Z</dcterms:created>
  <dcterms:modified xsi:type="dcterms:W3CDTF">2022-04-02T22:09:56Z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